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8"/>
  </p:notesMasterIdLst>
  <p:handoutMasterIdLst>
    <p:handoutMasterId r:id="rId29"/>
  </p:handoutMasterIdLst>
  <p:sldIdLst>
    <p:sldId id="369" r:id="rId2"/>
    <p:sldId id="389" r:id="rId3"/>
    <p:sldId id="387" r:id="rId4"/>
    <p:sldId id="388" r:id="rId5"/>
    <p:sldId id="370" r:id="rId6"/>
    <p:sldId id="386" r:id="rId7"/>
    <p:sldId id="371" r:id="rId8"/>
    <p:sldId id="385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90" r:id="rId18"/>
    <p:sldId id="391" r:id="rId19"/>
    <p:sldId id="380" r:id="rId20"/>
    <p:sldId id="381" r:id="rId21"/>
    <p:sldId id="382" r:id="rId22"/>
    <p:sldId id="383" r:id="rId23"/>
    <p:sldId id="349" r:id="rId24"/>
    <p:sldId id="392" r:id="rId25"/>
    <p:sldId id="352" r:id="rId26"/>
    <p:sldId id="266" r:id="rId27"/>
  </p:sldIdLst>
  <p:sldSz cx="14255750" cy="10691813"/>
  <p:notesSz cx="6188075" cy="93202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490" userDrawn="1">
          <p15:clr>
            <a:srgbClr val="A4A3A4"/>
          </p15:clr>
        </p15:guide>
        <p15:guide id="3" pos="46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19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 autoAdjust="0"/>
  </p:normalViewPr>
  <p:slideViewPr>
    <p:cSldViewPr snapToGrid="0" showGuides="1">
      <p:cViewPr varScale="1">
        <p:scale>
          <a:sx n="50" d="100"/>
          <a:sy n="50" d="100"/>
        </p:scale>
        <p:origin x="1140" y="54"/>
      </p:cViewPr>
      <p:guideLst>
        <p:guide orient="horz" pos="3368"/>
        <p:guide pos="4490"/>
        <p:guide pos="46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918"/>
    </p:cViewPr>
  </p:sorterViewPr>
  <p:notesViewPr>
    <p:cSldViewPr snapToGrid="0">
      <p:cViewPr varScale="1">
        <p:scale>
          <a:sx n="49" d="100"/>
          <a:sy n="49" d="100"/>
        </p:scale>
        <p:origin x="-2544" y="-52"/>
      </p:cViewPr>
      <p:guideLst>
        <p:guide orient="horz" pos="2936"/>
        <p:guide pos="19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681499" cy="466011"/>
          </a:xfrm>
          <a:prstGeom prst="rect">
            <a:avLst/>
          </a:prstGeom>
        </p:spPr>
        <p:txBody>
          <a:bodyPr vert="horz" lIns="84637" tIns="42318" rIns="84637" bIns="42318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505145" y="0"/>
            <a:ext cx="2681499" cy="466011"/>
          </a:xfrm>
          <a:prstGeom prst="rect">
            <a:avLst/>
          </a:prstGeom>
        </p:spPr>
        <p:txBody>
          <a:bodyPr vert="horz" lIns="84637" tIns="42318" rIns="84637" bIns="42318" rtlCol="0"/>
          <a:lstStyle>
            <a:lvl1pPr algn="r">
              <a:defRPr sz="1100"/>
            </a:lvl1pPr>
          </a:lstStyle>
          <a:p>
            <a:fld id="{0DEBBC19-4163-4FCA-91E6-1D9457F4D986}" type="datetimeFigureOut">
              <a:rPr lang="fr-FR" smtClean="0"/>
              <a:pPr/>
              <a:t>05/09/2022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52585"/>
            <a:ext cx="2681499" cy="466011"/>
          </a:xfrm>
          <a:prstGeom prst="rect">
            <a:avLst/>
          </a:prstGeom>
        </p:spPr>
        <p:txBody>
          <a:bodyPr vert="horz" lIns="84637" tIns="42318" rIns="84637" bIns="42318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505145" y="8852585"/>
            <a:ext cx="2681499" cy="466011"/>
          </a:xfrm>
          <a:prstGeom prst="rect">
            <a:avLst/>
          </a:prstGeom>
        </p:spPr>
        <p:txBody>
          <a:bodyPr vert="horz" lIns="84637" tIns="42318" rIns="84637" bIns="42318" rtlCol="0" anchor="b"/>
          <a:lstStyle>
            <a:lvl1pPr algn="r">
              <a:defRPr sz="1100"/>
            </a:lvl1pPr>
          </a:lstStyle>
          <a:p>
            <a:fld id="{35DBF9AA-AF75-4780-94B8-ED2982A920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87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681499" cy="467629"/>
          </a:xfrm>
          <a:prstGeom prst="rect">
            <a:avLst/>
          </a:prstGeom>
        </p:spPr>
        <p:txBody>
          <a:bodyPr vert="horz" lIns="84637" tIns="42318" rIns="84637" bIns="42318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505145" y="0"/>
            <a:ext cx="2681499" cy="467629"/>
          </a:xfrm>
          <a:prstGeom prst="rect">
            <a:avLst/>
          </a:prstGeom>
        </p:spPr>
        <p:txBody>
          <a:bodyPr vert="horz" lIns="84637" tIns="42318" rIns="84637" bIns="42318" rtlCol="0"/>
          <a:lstStyle>
            <a:lvl1pPr algn="r">
              <a:defRPr sz="1100"/>
            </a:lvl1pPr>
          </a:lstStyle>
          <a:p>
            <a:fld id="{6076706F-B129-472F-9979-3F1EC6E9E899}" type="datetimeFigureOut">
              <a:rPr lang="fr-FR" smtClean="0"/>
              <a:pPr/>
              <a:t>05/09/2022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6950" y="1165225"/>
            <a:ext cx="4194175" cy="314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637" tIns="42318" rIns="84637" bIns="4231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18808" y="4485353"/>
            <a:ext cx="4950460" cy="3669833"/>
          </a:xfrm>
          <a:prstGeom prst="rect">
            <a:avLst/>
          </a:prstGeom>
        </p:spPr>
        <p:txBody>
          <a:bodyPr vert="horz" lIns="84637" tIns="42318" rIns="84637" bIns="42318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52585"/>
            <a:ext cx="2681499" cy="467628"/>
          </a:xfrm>
          <a:prstGeom prst="rect">
            <a:avLst/>
          </a:prstGeom>
        </p:spPr>
        <p:txBody>
          <a:bodyPr vert="horz" lIns="84637" tIns="42318" rIns="84637" bIns="42318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505145" y="8852585"/>
            <a:ext cx="2681499" cy="467628"/>
          </a:xfrm>
          <a:prstGeom prst="rect">
            <a:avLst/>
          </a:prstGeom>
        </p:spPr>
        <p:txBody>
          <a:bodyPr vert="horz" lIns="84637" tIns="42318" rIns="84637" bIns="42318" rtlCol="0" anchor="b"/>
          <a:lstStyle>
            <a:lvl1pPr algn="r">
              <a:defRPr sz="1100"/>
            </a:lvl1pPr>
          </a:lstStyle>
          <a:p>
            <a:fld id="{AE6358B9-9E73-4E1F-A238-21958336F20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47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6950" y="1165225"/>
            <a:ext cx="4194175" cy="31464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58B9-9E73-4E1F-A238-21958336F20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73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358B9-9E73-4E1F-A238-21958336F20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15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 bwMode="white">
          <a:xfrm>
            <a:off x="892864" y="0"/>
            <a:ext cx="13362886" cy="106918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black">
          <a:xfrm>
            <a:off x="1155401" y="2642693"/>
            <a:ext cx="11330240" cy="2769989"/>
          </a:xfrm>
        </p:spPr>
        <p:txBody>
          <a:bodyPr/>
          <a:lstStyle>
            <a:lvl1pPr marL="0" indent="0">
              <a:buNone/>
              <a:defRPr sz="10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1155401" y="1706027"/>
            <a:ext cx="336394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black">
          <a:xfrm>
            <a:off x="7942880" y="1670992"/>
            <a:ext cx="41861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2"/>
          </p:nvPr>
        </p:nvSpPr>
        <p:spPr bwMode="black">
          <a:xfrm>
            <a:off x="1155401" y="5936542"/>
            <a:ext cx="11315169" cy="609398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</a:defRPr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69C25D3-2146-465B-97F3-82281DE0DA6B}"/>
              </a:ext>
            </a:extLst>
          </p:cNvPr>
          <p:cNvCxnSpPr/>
          <p:nvPr userDrawn="1"/>
        </p:nvCxnSpPr>
        <p:spPr bwMode="black">
          <a:xfrm>
            <a:off x="892864" y="9418865"/>
            <a:ext cx="1289972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space réservé du numéro de diapositive 5"/>
          <p:cNvSpPr>
            <a:spLocks noGrp="1"/>
          </p:cNvSpPr>
          <p:nvPr>
            <p:ph type="sldNum" sz="quarter" idx="13"/>
          </p:nvPr>
        </p:nvSpPr>
        <p:spPr bwMode="black">
          <a:xfrm>
            <a:off x="11701105" y="9532780"/>
            <a:ext cx="2091479" cy="430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5F9AA5-BE22-4C36-8B95-5AA10E26144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1" name="Picture 3" descr="C:\Users\deffrasnes-c\Desktop\1-OUTILS COM\OUTILS\Pattern\Pattern-filigrane-CMJN - Copie-02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250455" y="-6357592"/>
            <a:ext cx="660404" cy="1337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3" cstate="print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155401" y="9676676"/>
            <a:ext cx="2972169" cy="5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82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74082" y="2966620"/>
            <a:ext cx="11330240" cy="4373399"/>
          </a:xfrm>
        </p:spPr>
        <p:txBody>
          <a:bodyPr/>
          <a:lstStyle>
            <a:lvl1pPr marL="0" indent="0">
              <a:buNone/>
              <a:defRPr sz="9600" baseline="0"/>
            </a:lvl1pPr>
          </a:lstStyle>
          <a:p>
            <a:pPr lv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432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501" y="3064847"/>
            <a:ext cx="11887200" cy="997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176950" y="403225"/>
            <a:ext cx="12555242" cy="178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59" y="8879700"/>
            <a:ext cx="4900532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7992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9888" y="2687916"/>
            <a:ext cx="5879855" cy="286185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77268" y="8879701"/>
            <a:ext cx="4900532" cy="2769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FDC31AFD-FC6C-426E-B542-9C95AAAB23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7869" y="2688878"/>
            <a:ext cx="6514086" cy="645512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titre 8"/>
          <p:cNvSpPr>
            <a:spLocks noGrp="1"/>
          </p:cNvSpPr>
          <p:nvPr>
            <p:ph type="title"/>
          </p:nvPr>
        </p:nvSpPr>
        <p:spPr>
          <a:xfrm>
            <a:off x="1176950" y="403225"/>
            <a:ext cx="12555242" cy="178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8517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orient="horz" pos="611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rniè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white">
          <a:xfrm>
            <a:off x="-177800" y="0"/>
            <a:ext cx="14433550" cy="107422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noFill/>
              </a:ln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47315CC-D942-43D1-BA1D-E462438EF695}"/>
              </a:ext>
            </a:extLst>
          </p:cNvPr>
          <p:cNvGrpSpPr/>
          <p:nvPr userDrawn="1"/>
        </p:nvGrpSpPr>
        <p:grpSpPr bwMode="black">
          <a:xfrm>
            <a:off x="4081773" y="1517232"/>
            <a:ext cx="6092203" cy="7613123"/>
            <a:chOff x="5624516" y="-1210470"/>
            <a:chExt cx="463100" cy="578713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80E1420-8ED7-4544-BFDD-F142855B4B56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624516" y="-883229"/>
              <a:ext cx="463100" cy="251472"/>
            </a:xfrm>
            <a:custGeom>
              <a:avLst/>
              <a:gdLst>
                <a:gd name="T0" fmla="*/ 355 w 472"/>
                <a:gd name="T1" fmla="*/ 19 h 256"/>
                <a:gd name="T2" fmla="*/ 355 w 472"/>
                <a:gd name="T3" fmla="*/ 0 h 256"/>
                <a:gd name="T4" fmla="*/ 472 w 472"/>
                <a:gd name="T5" fmla="*/ 0 h 256"/>
                <a:gd name="T6" fmla="*/ 472 w 472"/>
                <a:gd name="T7" fmla="*/ 19 h 256"/>
                <a:gd name="T8" fmla="*/ 236 w 472"/>
                <a:gd name="T9" fmla="*/ 256 h 256"/>
                <a:gd name="T10" fmla="*/ 0 w 472"/>
                <a:gd name="T11" fmla="*/ 19 h 256"/>
                <a:gd name="T12" fmla="*/ 0 w 472"/>
                <a:gd name="T13" fmla="*/ 0 h 256"/>
                <a:gd name="T14" fmla="*/ 117 w 472"/>
                <a:gd name="T15" fmla="*/ 0 h 256"/>
                <a:gd name="T16" fmla="*/ 117 w 472"/>
                <a:gd name="T17" fmla="*/ 19 h 256"/>
                <a:gd name="T18" fmla="*/ 236 w 472"/>
                <a:gd name="T19" fmla="*/ 144 h 256"/>
                <a:gd name="T20" fmla="*/ 355 w 472"/>
                <a:gd name="T21" fmla="*/ 1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2" h="256">
                  <a:moveTo>
                    <a:pt x="355" y="19"/>
                  </a:moveTo>
                  <a:cubicBezTo>
                    <a:pt x="355" y="0"/>
                    <a:pt x="355" y="0"/>
                    <a:pt x="355" y="0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472" y="19"/>
                    <a:pt x="472" y="19"/>
                    <a:pt x="472" y="19"/>
                  </a:cubicBezTo>
                  <a:cubicBezTo>
                    <a:pt x="472" y="152"/>
                    <a:pt x="369" y="256"/>
                    <a:pt x="236" y="256"/>
                  </a:cubicBezTo>
                  <a:cubicBezTo>
                    <a:pt x="103" y="256"/>
                    <a:pt x="0" y="152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7" y="91"/>
                    <a:pt x="167" y="144"/>
                    <a:pt x="236" y="144"/>
                  </a:cubicBezTo>
                  <a:cubicBezTo>
                    <a:pt x="305" y="144"/>
                    <a:pt x="355" y="91"/>
                    <a:pt x="35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4A441C43-F516-444C-AD51-00BD0B08E85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5778665" y="-1210470"/>
              <a:ext cx="308951" cy="235143"/>
            </a:xfrm>
            <a:custGeom>
              <a:avLst/>
              <a:gdLst>
                <a:gd name="T0" fmla="*/ 473 w 473"/>
                <a:gd name="T1" fmla="*/ 360 h 360"/>
                <a:gd name="T2" fmla="*/ 473 w 473"/>
                <a:gd name="T3" fmla="*/ 0 h 360"/>
                <a:gd name="T4" fmla="*/ 308 w 473"/>
                <a:gd name="T5" fmla="*/ 0 h 360"/>
                <a:gd name="T6" fmla="*/ 308 w 473"/>
                <a:gd name="T7" fmla="*/ 244 h 360"/>
                <a:gd name="T8" fmla="*/ 184 w 473"/>
                <a:gd name="T9" fmla="*/ 0 h 360"/>
                <a:gd name="T10" fmla="*/ 0 w 473"/>
                <a:gd name="T11" fmla="*/ 0 h 360"/>
                <a:gd name="T12" fmla="*/ 186 w 473"/>
                <a:gd name="T13" fmla="*/ 360 h 360"/>
                <a:gd name="T14" fmla="*/ 473 w 473"/>
                <a:gd name="T15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3" h="360">
                  <a:moveTo>
                    <a:pt x="473" y="360"/>
                  </a:moveTo>
                  <a:lnTo>
                    <a:pt x="473" y="0"/>
                  </a:lnTo>
                  <a:lnTo>
                    <a:pt x="308" y="0"/>
                  </a:lnTo>
                  <a:lnTo>
                    <a:pt x="308" y="244"/>
                  </a:lnTo>
                  <a:lnTo>
                    <a:pt x="184" y="0"/>
                  </a:lnTo>
                  <a:lnTo>
                    <a:pt x="0" y="0"/>
                  </a:lnTo>
                  <a:lnTo>
                    <a:pt x="186" y="360"/>
                  </a:lnTo>
                  <a:lnTo>
                    <a:pt x="473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AFE04FC-EB4D-4100-BC72-860A9B745EDA}"/>
                </a:ext>
              </a:extLst>
            </p:cNvPr>
            <p:cNvSpPr>
              <a:spLocks noChangeArrowheads="1"/>
            </p:cNvSpPr>
            <p:nvPr userDrawn="1"/>
          </p:nvSpPr>
          <p:spPr bwMode="black">
            <a:xfrm>
              <a:off x="5624516" y="-1210470"/>
              <a:ext cx="112999" cy="2351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23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_Texte simp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1"/>
          <p:cNvSpPr>
            <a:spLocks noGrp="1"/>
          </p:cNvSpPr>
          <p:nvPr>
            <p:ph type="body" sz="quarter" idx="11"/>
          </p:nvPr>
        </p:nvSpPr>
        <p:spPr bwMode="auto">
          <a:xfrm>
            <a:off x="263042" y="0"/>
            <a:ext cx="12548166" cy="141672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4343">
                <a:solidFill>
                  <a:srgbClr val="003667"/>
                </a:solidFill>
                <a:latin typeface="Trebuchet MS"/>
              </a:defRPr>
            </a:lvl1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" name="Espace réservé du texte 10"/>
          <p:cNvSpPr>
            <a:spLocks noGrp="1"/>
          </p:cNvSpPr>
          <p:nvPr>
            <p:ph type="body" sz="quarter" idx="12"/>
          </p:nvPr>
        </p:nvSpPr>
        <p:spPr bwMode="auto">
          <a:xfrm>
            <a:off x="953439" y="2202558"/>
            <a:ext cx="11899823" cy="1826847"/>
          </a:xfrm>
        </p:spPr>
        <p:txBody>
          <a:bodyPr/>
          <a:lstStyle>
            <a:lvl1pPr marL="534537" indent="-534537">
              <a:spcBef>
                <a:spcPts val="2494"/>
              </a:spcBef>
              <a:buClr>
                <a:srgbClr val="D0D700"/>
              </a:buClr>
              <a:buFont typeface="Trebuchet MS"/>
              <a:buNone/>
              <a:defRPr sz="3118">
                <a:latin typeface="Trebuchet MS"/>
              </a:defRPr>
            </a:lvl1pPr>
            <a:lvl2pPr marL="1158164" indent="-445448">
              <a:spcBef>
                <a:spcPts val="1246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895">
                <a:latin typeface="Trebuchet MS"/>
              </a:defRPr>
            </a:lvl2pPr>
            <a:lvl3pPr marL="1781792" indent="-356358">
              <a:spcBef>
                <a:spcPts val="935"/>
              </a:spcBef>
              <a:buClr>
                <a:schemeClr val="tx1">
                  <a:lumMod val="50000"/>
                  <a:lumOff val="50000"/>
                </a:schemeClr>
              </a:buClr>
              <a:buFont typeface="Courier New"/>
              <a:buChar char="o"/>
              <a:defRPr sz="2450"/>
            </a:lvl3pPr>
            <a:lvl4pPr marL="2494507" indent="-356358">
              <a:spcBef>
                <a:spcPts val="624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-"/>
              <a:defRPr sz="2227">
                <a:latin typeface="Trebuchet MS"/>
              </a:defRPr>
            </a:lvl4pPr>
            <a:lvl5pPr marL="3207225" indent="-356358">
              <a:spcBef>
                <a:spcPts val="468"/>
              </a:spcBef>
              <a:buClr>
                <a:schemeClr val="tx1">
                  <a:lumMod val="50000"/>
                  <a:lumOff val="50000"/>
                </a:schemeClr>
              </a:buClr>
              <a:buFont typeface="Trebuchet MS"/>
              <a:buChar char="—"/>
              <a:defRPr sz="1559">
                <a:latin typeface="Trebuchet MS"/>
              </a:defRPr>
            </a:lvl5pPr>
          </a:lstStyle>
          <a:p>
            <a:pPr lvl="0">
              <a:defRPr/>
            </a:pPr>
            <a:r>
              <a:rPr lang="fr-FR" dirty="0"/>
              <a:t>Cliquez pour modifier les styles du texte du masque</a:t>
            </a:r>
            <a:endParaRPr dirty="0"/>
          </a:p>
          <a:p>
            <a:pPr lvl="1">
              <a:defRPr/>
            </a:pPr>
            <a:r>
              <a:rPr lang="fr-FR" dirty="0"/>
              <a:t>Deuxième niveau</a:t>
            </a:r>
            <a:endParaRPr dirty="0"/>
          </a:p>
          <a:p>
            <a:pPr lvl="2">
              <a:defRPr/>
            </a:pPr>
            <a:r>
              <a:rPr lang="fr-FR" dirty="0"/>
              <a:t>Troisième niveau</a:t>
            </a:r>
            <a:endParaRPr dirty="0"/>
          </a:p>
          <a:p>
            <a:pPr lvl="3">
              <a:defRPr/>
            </a:pPr>
            <a:r>
              <a:rPr lang="fr-FR" dirty="0"/>
              <a:t>Quatrième niveau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1493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Titre 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8" descr="Logo-UN2011bleu-larg100.png"/>
          <p:cNvPicPr>
            <a:picLocks noChangeAspect="1"/>
          </p:cNvPicPr>
          <p:nvPr userDrawn="1"/>
        </p:nvPicPr>
        <p:blipFill>
          <a:blip r:embed="rId2" cstate="print"/>
          <a:stretch/>
        </p:blipFill>
        <p:spPr bwMode="auto">
          <a:xfrm>
            <a:off x="12854925" y="9892404"/>
            <a:ext cx="1121156" cy="6162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texte 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647738" y="3926629"/>
            <a:ext cx="7072536" cy="1828193"/>
          </a:xfrm>
        </p:spPr>
        <p:txBody>
          <a:bodyPr lIns="701550" rIns="701550" anchor="ctr" anchorCtr="0"/>
          <a:lstStyle>
            <a:lvl1pPr marL="0" indent="0" algn="ctr">
              <a:spcBef>
                <a:spcPts val="0"/>
              </a:spcBef>
              <a:buNone/>
              <a:defRPr sz="4400">
                <a:solidFill>
                  <a:schemeClr val="tx2"/>
                </a:solidFill>
                <a:latin typeface="Franklin Gothic Medium Cond"/>
              </a:defRPr>
            </a:lvl1pPr>
          </a:lstStyle>
          <a:p>
            <a:pPr lvl="0">
              <a:defRPr/>
            </a:pPr>
            <a:r>
              <a:rPr lang="fr-FR" dirty="0"/>
              <a:t>TITRE CHAPITRE SUR 1, 2 OU 3 LIGNES CENTRÉES SUR LA HAUTEUR EN MAJ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01" y="9676676"/>
            <a:ext cx="2972169" cy="5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401" y="3064847"/>
            <a:ext cx="13107080" cy="1349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err="1" smtClean="0"/>
              <a:t>Fdsd</a:t>
            </a:r>
            <a:endParaRPr lang="fr-FR" dirty="0" smtClean="0"/>
          </a:p>
          <a:p>
            <a:pPr lvl="2"/>
            <a:r>
              <a:rPr lang="fr-FR" dirty="0" err="1" smtClean="0"/>
              <a:t>Gfgdfgdfg</a:t>
            </a:r>
            <a:endParaRPr lang="fr-FR" dirty="0" smtClean="0"/>
          </a:p>
          <a:p>
            <a:pPr lvl="3"/>
            <a:r>
              <a:rPr lang="fr-FR" dirty="0" err="1" smtClean="0"/>
              <a:t>Gfgfdgfdgdfgdf</a:t>
            </a:r>
            <a:endParaRPr lang="fr-F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01105" y="9532780"/>
            <a:ext cx="2091479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fld id="{935F9AA5-BE22-4C36-8B95-5AA10E26144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69C25D3-2146-465B-97F3-82281DE0DA6B}"/>
              </a:ext>
            </a:extLst>
          </p:cNvPr>
          <p:cNvCxnSpPr/>
          <p:nvPr userDrawn="1"/>
        </p:nvCxnSpPr>
        <p:spPr>
          <a:xfrm>
            <a:off x="778598" y="9418865"/>
            <a:ext cx="130139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155401" y="403225"/>
            <a:ext cx="12576791" cy="178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2641" cy="1069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39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4" r:id="rId2"/>
    <p:sldLayoutId id="2147483713" r:id="rId3"/>
    <p:sldLayoutId id="2147483711" r:id="rId4"/>
    <p:sldLayoutId id="2147483708" r:id="rId5"/>
    <p:sldLayoutId id="2147483716" r:id="rId6"/>
    <p:sldLayoutId id="214748371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142555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266700" algn="l" defTabSz="1425550" rtl="0" eaLnBrk="1" latinLnBrk="0" hangingPunct="1">
        <a:lnSpc>
          <a:spcPct val="90000"/>
        </a:lnSpc>
        <a:spcBef>
          <a:spcPts val="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975" indent="-457200" algn="l" defTabSz="1425550" rtl="0" eaLnBrk="1" latinLnBrk="0" hangingPunct="1">
        <a:lnSpc>
          <a:spcPct val="90000"/>
        </a:lnSpc>
        <a:spcBef>
          <a:spcPts val="0"/>
        </a:spcBef>
        <a:buFont typeface="Source Sans Pro" panose="020B0503030403020204" pitchFamily="34" charset="0"/>
        <a:buChar char="‒"/>
        <a:defRPr sz="2000" u="none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595525" indent="-457200" algn="l" defTabSz="1425550" rtl="0" eaLnBrk="1" latinLnBrk="0" hangingPunct="1">
        <a:lnSpc>
          <a:spcPct val="90000"/>
        </a:lnSpc>
        <a:spcBef>
          <a:spcPts val="780"/>
        </a:spcBef>
        <a:buFont typeface="Source Sans Pro" panose="020B0503030403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90" userDrawn="1">
          <p15:clr>
            <a:srgbClr val="F26B43"/>
          </p15:clr>
        </p15:guide>
        <p15:guide id="2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enom.@univ-nantes.fr" TargetMode="External"/><Relationship Id="rId2" Type="http://schemas.openxmlformats.org/officeDocument/2006/relationships/hyperlink" Target="mailto:prenom.nom@etu.univ-nantes.f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mailto:secretariat.italien@univ-nantes.fr" TargetMode="External"/><Relationship Id="rId4" Type="http://schemas.openxmlformats.org/officeDocument/2006/relationships/hyperlink" Target="mailto:secretariat.anglais@univ-nantes.f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pr&#233;sentation%20scol%20p&#244;le%20humanit&#233;s%20rentr&#233;e%202022.pdf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black">
          <a:xfrm>
            <a:off x="862198" y="2465586"/>
            <a:ext cx="12602381" cy="4487382"/>
          </a:xfrm>
        </p:spPr>
        <p:txBody>
          <a:bodyPr/>
          <a:lstStyle/>
          <a:p>
            <a:pPr>
              <a:defRPr/>
            </a:pPr>
            <a:r>
              <a:rPr lang="fr-FR" sz="5400" dirty="0"/>
              <a:t>Réunion rentrée L1</a:t>
            </a:r>
          </a:p>
          <a:p>
            <a:pPr>
              <a:defRPr/>
            </a:pPr>
            <a:endParaRPr lang="fr-FR" sz="5400" dirty="0"/>
          </a:p>
          <a:p>
            <a:pPr>
              <a:defRPr/>
            </a:pPr>
            <a:r>
              <a:rPr lang="fr-FR" sz="5400" dirty="0"/>
              <a:t>Présentation de la FLCE </a:t>
            </a:r>
          </a:p>
          <a:p>
            <a:pPr>
              <a:defRPr/>
            </a:pPr>
            <a:r>
              <a:rPr lang="fr-FR" sz="5400" dirty="0"/>
              <a:t>Faculté des Langues et Cultures Etrangères</a:t>
            </a:r>
          </a:p>
          <a:p>
            <a:pPr>
              <a:defRPr/>
            </a:pPr>
            <a:endParaRPr lang="fr-FR" sz="5400" dirty="0"/>
          </a:p>
          <a:p>
            <a:pPr>
              <a:defRPr/>
            </a:pPr>
            <a:r>
              <a:rPr lang="fr-FR" sz="5400" dirty="0"/>
              <a:t>Pôle Humanités</a:t>
            </a:r>
          </a:p>
        </p:txBody>
      </p:sp>
      <p:sp>
        <p:nvSpPr>
          <p:cNvPr id="44" name="Espace réservé de la date 43"/>
          <p:cNvSpPr>
            <a:spLocks noGrp="1"/>
          </p:cNvSpPr>
          <p:nvPr>
            <p:ph type="dt" sz="half" idx="10"/>
          </p:nvPr>
        </p:nvSpPr>
        <p:spPr bwMode="black">
          <a:prstGeom prst="rect">
            <a:avLst/>
          </a:prstGeom>
        </p:spPr>
        <p:txBody>
          <a:bodyPr/>
          <a:lstStyle/>
          <a:p>
            <a:pPr>
              <a:defRPr/>
            </a:pPr>
            <a:fld id="{21A51634-F80D-4CE1-8E49-B18F085B1207}" type="datetime1">
              <a:rPr lang="fr-FR"/>
              <a:pPr>
                <a:defRPr/>
              </a:pPr>
              <a:t>05/09/2022</a:t>
            </a:fld>
            <a:endParaRPr lang="fr-FR"/>
          </a:p>
        </p:txBody>
      </p:sp>
      <p:sp>
        <p:nvSpPr>
          <p:cNvPr id="2" name="Sous-titre 1"/>
          <p:cNvSpPr>
            <a:spLocks noGrp="1"/>
          </p:cNvSpPr>
          <p:nvPr>
            <p:ph type="subTitle" idx="12"/>
          </p:nvPr>
        </p:nvSpPr>
        <p:spPr bwMode="black">
          <a:xfrm>
            <a:off x="7343899" y="7146106"/>
            <a:ext cx="5328592" cy="1512168"/>
          </a:xfrm>
        </p:spPr>
        <p:txBody>
          <a:bodyPr/>
          <a:lstStyle/>
          <a:p>
            <a:pPr>
              <a:defRPr/>
            </a:pPr>
            <a:r>
              <a:rPr lang="fr-FR" dirty="0"/>
              <a:t>2022-2023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28888F2-53BC-7588-A812-BB88D893B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4" y="1379918"/>
            <a:ext cx="12926310" cy="8531566"/>
          </a:xfrm>
        </p:spPr>
        <p:txBody>
          <a:bodyPr/>
          <a:lstStyle/>
          <a:p>
            <a:r>
              <a:rPr lang="fr-FR" b="1" dirty="0"/>
              <a:t>Informations et Communication à la FLCE </a:t>
            </a:r>
          </a:p>
          <a:p>
            <a:pPr marL="0" indent="0">
              <a:buNone/>
            </a:pPr>
            <a:r>
              <a:rPr lang="fr-FR" b="1" dirty="0" smtClean="0">
                <a:hlinkClick r:id="rId2"/>
              </a:rPr>
              <a:t>prenom.nom@etu.univ-nantes.fr</a:t>
            </a: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Et </a:t>
            </a:r>
            <a:r>
              <a:rPr lang="fr-FR" b="1" dirty="0"/>
              <a:t>adresse des personnels 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u="sng" dirty="0" err="1" smtClean="0">
                <a:solidFill>
                  <a:schemeClr val="accent1"/>
                </a:solidFill>
                <a:hlinkClick r:id="rId3"/>
              </a:rPr>
              <a:t>prenom</a:t>
            </a:r>
            <a:r>
              <a:rPr lang="fr-FR" u="sng" dirty="0" smtClean="0">
                <a:solidFill>
                  <a:schemeClr val="accent1"/>
                </a:solidFill>
                <a:hlinkClick r:id="rId3"/>
              </a:rPr>
              <a:t>.</a:t>
            </a:r>
            <a:r>
              <a:rPr lang="fr-FR" u="sng" dirty="0" smtClean="0">
                <a:solidFill>
                  <a:schemeClr val="accent1"/>
                </a:solidFill>
              </a:rPr>
              <a:t> nom</a:t>
            </a:r>
            <a:r>
              <a:rPr lang="fr-FR" u="sng" dirty="0" smtClean="0">
                <a:solidFill>
                  <a:schemeClr val="accent1"/>
                </a:solidFill>
                <a:hlinkClick r:id="rId3"/>
              </a:rPr>
              <a:t>@univ-nantes.fr</a:t>
            </a:r>
            <a:endParaRPr lang="fr-FR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/>
              <a:t>Ou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secretariat.anglais@univ-nantes.fr</a:t>
            </a:r>
            <a:endParaRPr lang="fr-FR" dirty="0"/>
          </a:p>
          <a:p>
            <a:pPr marL="0" indent="0">
              <a:buNone/>
            </a:pPr>
            <a:r>
              <a:rPr lang="fr-FR" dirty="0">
                <a:hlinkClick r:id="rId5"/>
              </a:rPr>
              <a:t>s</a:t>
            </a:r>
            <a:r>
              <a:rPr lang="fr-FR" dirty="0" smtClean="0">
                <a:hlinkClick r:id="rId5"/>
              </a:rPr>
              <a:t>ecretariat.italien@univ-nantes.fr</a:t>
            </a:r>
            <a:r>
              <a:rPr lang="fr-FR" dirty="0" smtClean="0"/>
              <a:t> …</a:t>
            </a:r>
            <a:endParaRPr lang="fr-FR" dirty="0"/>
          </a:p>
          <a:p>
            <a:pPr marL="0" indent="0">
              <a:buNone/>
            </a:pPr>
            <a:endParaRPr lang="fr-FR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Environnement numérique: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  </a:t>
            </a:r>
            <a:r>
              <a:rPr lang="fr-FR" b="1" dirty="0"/>
              <a:t>votre espace intranet </a:t>
            </a:r>
            <a:r>
              <a:rPr lang="fr-FR" dirty="0"/>
              <a:t>via site Nantes Université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Informations personnelles (certificat de scolarité, tableaux examens, relevés de notes…..)</a:t>
            </a:r>
          </a:p>
          <a:p>
            <a:pPr marL="0" indent="0">
              <a:buNone/>
            </a:pPr>
            <a:r>
              <a:rPr lang="fr-FR" dirty="0"/>
              <a:t>Toutes les informations utiles (contacts, mobilité internationale….) </a:t>
            </a:r>
          </a:p>
          <a:p>
            <a:pPr marL="0" indent="0">
              <a:buNone/>
            </a:pPr>
            <a:r>
              <a:rPr lang="fr-FR" dirty="0"/>
              <a:t>Emploi du temps mis à jour en temps réel (accès via App aussi)</a:t>
            </a:r>
          </a:p>
          <a:p>
            <a:pPr marL="0" indent="0">
              <a:buNone/>
            </a:pPr>
            <a:r>
              <a:rPr lang="fr-FR" dirty="0"/>
              <a:t>Consultez régulièrement le Site </a:t>
            </a:r>
            <a:r>
              <a:rPr lang="fr-FR" b="1" dirty="0"/>
              <a:t>www</a:t>
            </a:r>
            <a:r>
              <a:rPr lang="fr-FR" dirty="0"/>
              <a:t>.   de </a:t>
            </a:r>
            <a:r>
              <a:rPr lang="fr-FR" b="1" dirty="0"/>
              <a:t>Nantes Université </a:t>
            </a:r>
            <a:r>
              <a:rPr lang="fr-FR" dirty="0"/>
              <a:t>et Site de la </a:t>
            </a:r>
            <a:r>
              <a:rPr lang="fr-FR" b="1" dirty="0"/>
              <a:t>FLCE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Pédagogie : </a:t>
            </a:r>
            <a:r>
              <a:rPr lang="fr-FR" b="1" dirty="0"/>
              <a:t>Plateforme MADOC : </a:t>
            </a:r>
            <a:r>
              <a:rPr lang="fr-FR" dirty="0"/>
              <a:t>accès aux contenus de cours, dépôt de devoirs…(via le code de l’UE par ex: HCA2-3) + messages des enseignants « annonce »</a:t>
            </a:r>
          </a:p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A4D03BC-9A9D-621C-ADE7-8E3B063F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5CBD4A93-D97C-5745-99C7-3EEC6F3B32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52011" y="2969642"/>
            <a:ext cx="3600400" cy="1357390"/>
          </a:xfrm>
        </p:spPr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8EB5598-B876-60E5-32AD-A4D462FD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73" y="303878"/>
            <a:ext cx="8568952" cy="692497"/>
          </a:xfrm>
        </p:spPr>
        <p:txBody>
          <a:bodyPr>
            <a:normAutofit fontScale="90000"/>
          </a:bodyPr>
          <a:lstStyle/>
          <a:p>
            <a:r>
              <a:rPr lang="fr-FR" dirty="0"/>
              <a:t>Communiquer à la FLCE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C1CBA6-CF3F-E4FE-1C7C-03D3C0D7C7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16" y="1985955"/>
            <a:ext cx="7112334" cy="322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5C0B3EC-72BC-4F7E-3317-1AC443A7D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3647" y="1379916"/>
            <a:ext cx="6323316" cy="8143768"/>
          </a:xfrm>
        </p:spPr>
        <p:txBody>
          <a:bodyPr/>
          <a:lstStyle/>
          <a:p>
            <a:r>
              <a:rPr lang="fr-FR" b="1" dirty="0"/>
              <a:t>Calendrier universitaire (2 semestres)</a:t>
            </a:r>
          </a:p>
          <a:p>
            <a:pPr marL="0" indent="0" algn="ctr">
              <a:buNone/>
            </a:pPr>
            <a:r>
              <a:rPr lang="fr-FR" i="1" dirty="0">
                <a:solidFill>
                  <a:schemeClr val="accent1"/>
                </a:solidFill>
              </a:rPr>
              <a:t>(disponible sur le site de la </a:t>
            </a:r>
            <a:r>
              <a:rPr lang="fr-FR" i="1" dirty="0" smtClean="0">
                <a:solidFill>
                  <a:schemeClr val="accent1"/>
                </a:solidFill>
              </a:rPr>
              <a:t>FLCE)</a:t>
            </a:r>
          </a:p>
          <a:p>
            <a:pPr marL="0" indent="0">
              <a:buNone/>
            </a:pPr>
            <a:endParaRPr lang="fr-FR" i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 smtClean="0"/>
              <a:t>12 semaines de cours par semestre</a:t>
            </a:r>
          </a:p>
          <a:p>
            <a:pPr marL="0" indent="0">
              <a:buNone/>
            </a:pPr>
            <a:r>
              <a:rPr lang="fr-FR" dirty="0" smtClean="0"/>
              <a:t>1 </a:t>
            </a:r>
            <a:r>
              <a:rPr lang="fr-FR" dirty="0"/>
              <a:t>semaine de vacances (novembre et février)</a:t>
            </a:r>
          </a:p>
          <a:p>
            <a:pPr marL="0" indent="0">
              <a:buNone/>
            </a:pPr>
            <a:r>
              <a:rPr lang="fr-FR" dirty="0"/>
              <a:t>2 semaines à Noël et au printemps</a:t>
            </a:r>
          </a:p>
          <a:p>
            <a:pPr marL="0" indent="0">
              <a:buNone/>
            </a:pPr>
            <a:r>
              <a:rPr lang="fr-FR" dirty="0"/>
              <a:t>1 session d’examens / semestre (EX)</a:t>
            </a:r>
          </a:p>
          <a:p>
            <a:pPr marL="0" indent="0">
              <a:buNone/>
            </a:pPr>
            <a:r>
              <a:rPr lang="fr-FR" dirty="0"/>
              <a:t>1 session de rattrapage / semestre</a:t>
            </a:r>
          </a:p>
          <a:p>
            <a:pPr marL="0" indent="0">
              <a:buNone/>
            </a:pPr>
            <a:r>
              <a:rPr lang="fr-FR" dirty="0"/>
              <a:t>Des CC (contrôles continus)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Activités culturelles de la FLCE</a:t>
            </a:r>
          </a:p>
          <a:p>
            <a:pPr marL="0" indent="0">
              <a:buNone/>
            </a:pPr>
            <a:r>
              <a:rPr lang="fr-FR" b="1" dirty="0"/>
              <a:t>festivals du film: britannique, espagnol, russe, chinois, allemand au cinéma KATORZA</a:t>
            </a:r>
          </a:p>
          <a:p>
            <a:endParaRPr lang="fr-FR" b="1" dirty="0"/>
          </a:p>
          <a:p>
            <a:r>
              <a:rPr lang="fr-FR" b="1" dirty="0"/>
              <a:t>Colloques et conférences des enseignants-chercheurs (laboratoires de recherche: CRINI – </a:t>
            </a:r>
            <a:r>
              <a:rPr lang="fr-FR" dirty="0"/>
              <a:t>Centre de Recherche sur les Identités, les Nations et l’Interculturalité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6D212B9-6314-1BDA-9387-2D2C3F34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CDEEFB09-7F90-C3BA-E9E4-E2CA09763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F02FAFC-EC8B-6D2B-A763-2F792544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03" y="0"/>
            <a:ext cx="12555242" cy="1781175"/>
          </a:xfrm>
        </p:spPr>
        <p:txBody>
          <a:bodyPr/>
          <a:lstStyle/>
          <a:p>
            <a:r>
              <a:rPr lang="fr-FR" dirty="0"/>
              <a:t>L’année à la FLCE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33FDFA-90DA-01A0-D6A6-F220A7AB4F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208" y="1395664"/>
            <a:ext cx="6495683" cy="789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AFDFEB-55D5-582D-B5B0-E9D1C8745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739" y="3473698"/>
            <a:ext cx="11330240" cy="1329595"/>
          </a:xfrm>
        </p:spPr>
        <p:txBody>
          <a:bodyPr/>
          <a:lstStyle/>
          <a:p>
            <a:r>
              <a:rPr lang="fr-FR" dirty="0"/>
              <a:t>La licence </a:t>
            </a:r>
            <a:r>
              <a:rPr lang="fr-FR" dirty="0" err="1"/>
              <a:t>LLCEr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1774215-A940-0A58-B6FC-6076BE96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4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4F2A293-AA84-D8D3-84AB-D9BE499A9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392" y="1168129"/>
            <a:ext cx="8520260" cy="8531566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Licence </a:t>
            </a:r>
            <a:r>
              <a:rPr lang="fr-FR" b="1" u="sng" dirty="0" err="1"/>
              <a:t>LLCEr</a:t>
            </a:r>
            <a:r>
              <a:rPr lang="fr-FR" b="1" u="sng" dirty="0"/>
              <a:t> - 3 parcours</a:t>
            </a:r>
            <a:r>
              <a:rPr lang="fr-FR" u="sng" dirty="0"/>
              <a:t> 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Précisions données en réunion par langues</a:t>
            </a:r>
          </a:p>
          <a:p>
            <a:r>
              <a:rPr lang="fr-FR" dirty="0"/>
              <a:t>Parcours </a:t>
            </a:r>
            <a:r>
              <a:rPr lang="fr-FR" b="1" dirty="0"/>
              <a:t>Monolingue (allemand, anglais, espagnol, italien)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Parcours </a:t>
            </a:r>
            <a:r>
              <a:rPr lang="fr-FR" b="1" dirty="0"/>
              <a:t>Bilingue (</a:t>
            </a:r>
            <a:r>
              <a:rPr lang="fr-FR" b="1" dirty="0" err="1"/>
              <a:t>ang</a:t>
            </a:r>
            <a:r>
              <a:rPr lang="fr-FR" b="1" dirty="0"/>
              <a:t>-all / </a:t>
            </a:r>
            <a:r>
              <a:rPr lang="fr-FR" b="1" dirty="0" err="1"/>
              <a:t>ang</a:t>
            </a:r>
            <a:r>
              <a:rPr lang="fr-FR" b="1" dirty="0"/>
              <a:t>-italien / </a:t>
            </a:r>
            <a:r>
              <a:rPr lang="fr-FR" b="1" dirty="0" err="1"/>
              <a:t>ang</a:t>
            </a:r>
            <a:r>
              <a:rPr lang="fr-FR" b="1" dirty="0"/>
              <a:t>-espagnol)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Parcours </a:t>
            </a:r>
            <a:r>
              <a:rPr lang="fr-FR" b="1" dirty="0"/>
              <a:t>Europe (sélectif)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u="sng" dirty="0"/>
              <a:t>Licence </a:t>
            </a:r>
            <a:r>
              <a:rPr lang="fr-FR" b="1" u="sng" dirty="0" err="1"/>
              <a:t>bidisciplinaire</a:t>
            </a:r>
            <a:r>
              <a:rPr lang="fr-FR" b="1" u="sng" dirty="0"/>
              <a:t> </a:t>
            </a:r>
            <a:r>
              <a:rPr lang="fr-FR" b="1" dirty="0"/>
              <a:t>Lettres-Anglais (sélectif)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u="sng" dirty="0"/>
              <a:t>Des enseignements fondamentaux </a:t>
            </a:r>
            <a:r>
              <a:rPr lang="fr-FR" b="1" dirty="0"/>
              <a:t>: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Pratique de la langue </a:t>
            </a:r>
            <a:r>
              <a:rPr lang="fr-FR" dirty="0"/>
              <a:t>(écrit et oral, linguistique et phonétique, traduction)</a:t>
            </a:r>
          </a:p>
          <a:p>
            <a:r>
              <a:rPr lang="fr-FR" b="1" dirty="0"/>
              <a:t>Littératures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Histoire et civilisation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LV2</a:t>
            </a:r>
          </a:p>
          <a:p>
            <a:pPr marL="0" indent="0">
              <a:buNone/>
            </a:pPr>
            <a:r>
              <a:rPr lang="fr-FR" dirty="0"/>
              <a:t>+ </a:t>
            </a:r>
            <a:r>
              <a:rPr lang="fr-FR" b="1" dirty="0"/>
              <a:t>UE découverte / ou sport / </a:t>
            </a:r>
            <a:r>
              <a:rPr lang="fr-FR" dirty="0"/>
              <a:t>UE option « renforcement » / UE « professionnalisante »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A6CD7D-8A5C-75AE-8698-B783381C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920DDD8-4C29-9CAC-4019-480B59371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93" y="0"/>
            <a:ext cx="12392174" cy="934790"/>
          </a:xfrm>
        </p:spPr>
        <p:txBody>
          <a:bodyPr/>
          <a:lstStyle/>
          <a:p>
            <a:r>
              <a:rPr lang="fr-FR" dirty="0"/>
              <a:t>Parcours de la Licence </a:t>
            </a:r>
            <a:r>
              <a:rPr lang="fr-FR" dirty="0" err="1"/>
              <a:t>LLCEr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F3DD8E8-2E43-8FD8-E9C8-685908DD98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103" y="2069432"/>
            <a:ext cx="4592971" cy="47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F027247-D533-D309-1351-5C8620619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6267" y="593378"/>
            <a:ext cx="3312368" cy="9829731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Portail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CM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UE – unité enseignement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EC = matière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TD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TP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Validations:</a:t>
            </a:r>
          </a:p>
          <a:p>
            <a:pPr marL="0" indent="0">
              <a:buNone/>
            </a:pPr>
            <a:r>
              <a:rPr lang="fr-FR" b="1" dirty="0"/>
              <a:t>CC</a:t>
            </a:r>
          </a:p>
          <a:p>
            <a:pPr marL="0" indent="0">
              <a:buNone/>
            </a:pPr>
            <a:r>
              <a:rPr lang="fr-FR" b="1" dirty="0"/>
              <a:t>EX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Coefficient: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Compensations par semestre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Compensations annuelle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BEF5BA6-FC5C-B4FC-3747-2AB9CD1F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F94AB2F-5783-7E23-58A7-E2F20971D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849" y="312821"/>
            <a:ext cx="12392174" cy="576063"/>
          </a:xfrm>
        </p:spPr>
        <p:txBody>
          <a:bodyPr>
            <a:normAutofit fontScale="90000"/>
          </a:bodyPr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 - Licence </a:t>
            </a:r>
            <a:r>
              <a:rPr lang="fr-FR" dirty="0" err="1"/>
              <a:t>LLCEr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3A09C3-E2D1-A763-AF51-55B7E1F885E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187" y="4564227"/>
            <a:ext cx="9361040" cy="49685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7BC13D-7FC9-61C8-66CF-1785AD67F6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250" y="1156912"/>
            <a:ext cx="9361040" cy="32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60C8D6E-7CFC-9707-465C-482FCF14A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827" y="2033538"/>
            <a:ext cx="7096757" cy="6732406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/>
              <a:t>Licence </a:t>
            </a:r>
            <a:r>
              <a:rPr lang="fr-FR" b="1" u="sng" dirty="0" err="1"/>
              <a:t>bidisciplinaire</a:t>
            </a:r>
            <a:r>
              <a:rPr lang="fr-FR" b="1" u="sng" dirty="0"/>
              <a:t> Lettres Anglais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Réunion plénière à l’UFR Lettres et langages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Mardi 6 septembre </a:t>
            </a:r>
            <a:r>
              <a:rPr lang="fr-FR" dirty="0"/>
              <a:t>- 14h00-16h00 | salle C002 </a:t>
            </a:r>
            <a:r>
              <a:rPr lang="fr-FR" dirty="0">
                <a:solidFill>
                  <a:srgbClr val="FF0000"/>
                </a:solidFill>
              </a:rPr>
              <a:t>(bâtiment Censive)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u="sng" dirty="0"/>
              <a:t>Licence Parcours Europe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Lundi 5 septembre - 13h30-15h00 | amphi. F </a:t>
            </a:r>
            <a:r>
              <a:rPr lang="fr-FR" dirty="0">
                <a:solidFill>
                  <a:srgbClr val="FF0000"/>
                </a:solidFill>
              </a:rPr>
              <a:t>(faculté de Droit) </a:t>
            </a:r>
            <a:r>
              <a:rPr lang="fr-FR" dirty="0"/>
              <a:t>  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u="sng" dirty="0"/>
              <a:t>Des « passerelles » entre les parcours: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À </a:t>
            </a:r>
            <a:r>
              <a:rPr lang="fr-FR" dirty="0"/>
              <a:t>la fin du premier semestre de la L1 (courant novembre)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221DF69-7D7C-CCF7-D2B1-EE7B5C0BF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51C1B3E-536B-3803-CDF7-DDA238AE3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29" y="0"/>
            <a:ext cx="12555242" cy="1781175"/>
          </a:xfrm>
        </p:spPr>
        <p:txBody>
          <a:bodyPr/>
          <a:lstStyle/>
          <a:p>
            <a:r>
              <a:rPr lang="fr-FR" dirty="0"/>
              <a:t>Licences Lettres-Anglais et Parcours Europe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732D30-F352-B1B8-C62A-38D7474DA8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4010" y="6018767"/>
            <a:ext cx="4741779" cy="29172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ECE6C2-6604-501A-90C6-C7C7247580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1313" y="1730618"/>
            <a:ext cx="45339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A7365AD-13E8-2316-3397-F4C77C357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438" y="1241450"/>
            <a:ext cx="11809312" cy="764517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Se mettre au </a:t>
            </a:r>
            <a:r>
              <a:rPr lang="fr-FR" sz="2400" b="1" dirty="0"/>
              <a:t>travail tout de suite et organiser son temps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Travail personnel régulier </a:t>
            </a:r>
            <a:r>
              <a:rPr lang="fr-FR" sz="2400" dirty="0"/>
              <a:t>(1h de cours = 2 h de travail au moins)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CM = </a:t>
            </a:r>
            <a:r>
              <a:rPr lang="fr-FR" sz="2400" b="1" dirty="0"/>
              <a:t>prise de notes active </a:t>
            </a:r>
            <a:r>
              <a:rPr lang="fr-FR" sz="2400" dirty="0"/>
              <a:t>et essayez de mettre en forme ses notes après le CM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TD = en lien avec le CM, </a:t>
            </a:r>
            <a:r>
              <a:rPr lang="fr-FR" sz="2400" b="1" dirty="0"/>
              <a:t>travaillez les textes proposés </a:t>
            </a:r>
            <a:r>
              <a:rPr lang="fr-FR" sz="2400" dirty="0"/>
              <a:t>de manière active, rédaction des réponses, </a:t>
            </a:r>
            <a:r>
              <a:rPr lang="fr-FR" sz="2400" b="1" dirty="0"/>
              <a:t>intervenir en cours</a:t>
            </a:r>
            <a:r>
              <a:rPr lang="fr-FR" sz="2400" dirty="0"/>
              <a:t>…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Anticipez sur les lectures </a:t>
            </a:r>
            <a:r>
              <a:rPr lang="fr-FR" sz="2400" dirty="0"/>
              <a:t>(MADOC) = prendre des notes, faire des fiches, APPRENDRE et MEMORISEZ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Posez des questions </a:t>
            </a:r>
            <a:r>
              <a:rPr lang="fr-FR" sz="2400" dirty="0"/>
              <a:t>aux enseignants et </a:t>
            </a:r>
            <a:r>
              <a:rPr lang="fr-FR" sz="2400" b="1" dirty="0"/>
              <a:t>rendez des travaux </a:t>
            </a:r>
            <a:r>
              <a:rPr lang="fr-FR" sz="2400" dirty="0"/>
              <a:t>même non notés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Curiosité, culture </a:t>
            </a:r>
            <a:r>
              <a:rPr lang="fr-FR" sz="2400" dirty="0"/>
              <a:t>et connaissances </a:t>
            </a:r>
            <a:r>
              <a:rPr lang="fr-FR" sz="2400" b="1" dirty="0"/>
              <a:t>personnelles: </a:t>
            </a:r>
            <a:r>
              <a:rPr lang="fr-FR" sz="2400" dirty="0"/>
              <a:t>lectures, cinéma, documentaires…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Travail en </a:t>
            </a:r>
            <a:r>
              <a:rPr lang="fr-FR" sz="2400" b="1" dirty="0"/>
              <a:t>salles de lecture à la BU </a:t>
            </a:r>
            <a:r>
              <a:rPr lang="fr-FR" sz="2400" dirty="0"/>
              <a:t>(calme, entre les cours)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Mauvaise pioche ! </a:t>
            </a:r>
          </a:p>
          <a:p>
            <a:pPr marL="0" indent="0">
              <a:buNone/>
            </a:pPr>
            <a:endParaRPr lang="fr-FR" sz="2400" dirty="0"/>
          </a:p>
          <a:p>
            <a:pPr>
              <a:buFontTx/>
              <a:buChar char="-"/>
            </a:pPr>
            <a:r>
              <a:rPr lang="fr-FR" sz="2400" dirty="0"/>
              <a:t>regarder des séries en VO et imaginer qu’on est bilingue! </a:t>
            </a:r>
          </a:p>
          <a:p>
            <a:pPr>
              <a:buFontTx/>
              <a:buChar char="-"/>
            </a:pPr>
            <a:r>
              <a:rPr lang="fr-FR" sz="2400" dirty="0"/>
              <a:t>Sécher les cours!</a:t>
            </a:r>
          </a:p>
          <a:p>
            <a:pPr>
              <a:buFontTx/>
              <a:buChar char="-"/>
            </a:pPr>
            <a:r>
              <a:rPr lang="fr-FR" sz="2400" dirty="0"/>
              <a:t>Penser que « ça passera! »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C6A570F-4B53-E6FA-1D64-B938742A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8E7EBE94-BDCB-E2AB-7FAF-7E3D3B06EF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1800" y="2540000"/>
            <a:ext cx="1079451" cy="1941810"/>
          </a:xfrm>
        </p:spPr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E1259E5-3018-C6F0-0C85-D4772CF0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77" y="289870"/>
            <a:ext cx="12392174" cy="692497"/>
          </a:xfrm>
        </p:spPr>
        <p:txBody>
          <a:bodyPr>
            <a:normAutofit fontScale="90000"/>
          </a:bodyPr>
          <a:lstStyle/>
          <a:p>
            <a:r>
              <a:rPr lang="fr-FR" dirty="0"/>
              <a:t>Conseils pour réussir sa licence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43E26F-3CF0-961D-5F54-0B4774DF87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568" y="1937467"/>
            <a:ext cx="14605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60501" y="3064847"/>
            <a:ext cx="11887200" cy="465358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UE validée si tous les EC ≥10 ou moyenne de l’UE ≥ 10 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Semestre validé si toutes les UE ≥ 10 ou moyenne du semestre ≥ 10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Année validée si les deux semestres ≥ 10 ou moyenne d’année ≥ 10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Si semestre validé avec des UE non validées : validation de ces UE «par compensation » </a:t>
            </a:r>
            <a:r>
              <a:rPr lang="fr-FR" dirty="0" smtClean="0">
                <a:sym typeface="Wingdings"/>
              </a:rPr>
              <a:t>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impossible de repasser une UE même si la moyenne est inférieure à 10. Une UE acquise l’est définitivement.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Semestre non validé : 2e session pour les EC &lt; 10 des UE non validées</a:t>
            </a:r>
          </a:p>
          <a:p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validation des UE, des </a:t>
            </a:r>
            <a:r>
              <a:rPr lang="en-GB" dirty="0" err="1" smtClean="0"/>
              <a:t>semestres</a:t>
            </a:r>
            <a:r>
              <a:rPr lang="en-GB" dirty="0" smtClean="0"/>
              <a:t> et de </a:t>
            </a:r>
            <a:r>
              <a:rPr lang="en-GB" dirty="0" err="1" smtClean="0"/>
              <a:t>l’année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60501" y="3064847"/>
            <a:ext cx="11887200" cy="387798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Accès offert à tous les L1 de la FLCE</a:t>
            </a:r>
          </a:p>
          <a:p>
            <a:pPr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Plate-forme de révision et d’entraînement à l’orthographe et à la grammaire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En ligne et en autonomie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Obligatoire pour les étudiants de LEA en parcours adapté</a:t>
            </a:r>
          </a:p>
          <a:p>
            <a:pPr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Lancement courant septembre</a:t>
            </a:r>
          </a:p>
          <a:p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Projet</a:t>
            </a:r>
            <a:r>
              <a:rPr lang="en-GB" dirty="0" smtClean="0"/>
              <a:t> Voltaire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10158962" y="294095"/>
            <a:ext cx="2994799" cy="213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9AD5215-AD7D-1FC0-EF5E-6A05D18EB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739" y="2957566"/>
            <a:ext cx="11330240" cy="2659190"/>
          </a:xfrm>
        </p:spPr>
        <p:txBody>
          <a:bodyPr/>
          <a:lstStyle/>
          <a:p>
            <a:r>
              <a:rPr lang="fr-FR" dirty="0"/>
              <a:t>Mobilité internationale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E64BB8-981F-17D9-6EE8-30A883CA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8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0"/>
          </p:nvPr>
        </p:nvSpPr>
        <p:spPr bwMode="auto">
          <a:xfrm>
            <a:off x="906828" y="2962709"/>
            <a:ext cx="12688855" cy="2215991"/>
          </a:xfrm>
        </p:spPr>
        <p:txBody>
          <a:bodyPr/>
          <a:lstStyle/>
          <a:p>
            <a:pPr algn="l">
              <a:defRPr/>
            </a:pPr>
            <a:r>
              <a:rPr lang="fr-FR" sz="8000" dirty="0">
                <a:solidFill>
                  <a:schemeClr val="tx1"/>
                </a:solidFill>
                <a:latin typeface="+mn-lt"/>
              </a:rPr>
              <a:t>Votre </a:t>
            </a:r>
            <a:r>
              <a:rPr lang="fr-FR" sz="8000" dirty="0" smtClean="0">
                <a:solidFill>
                  <a:schemeClr val="tx1"/>
                </a:solidFill>
                <a:latin typeface="+mn-lt"/>
              </a:rPr>
              <a:t>semaine d’intégration</a:t>
            </a:r>
            <a:endParaRPr sz="80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78F0ECB-6545-4166-1DC0-0F698802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825" y="1793270"/>
            <a:ext cx="8608925" cy="6204776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Site de Nantes Université 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« Relations internationales »</a:t>
            </a:r>
          </a:p>
          <a:p>
            <a:endParaRPr lang="fr-FR" dirty="0"/>
          </a:p>
          <a:p>
            <a:endParaRPr lang="fr-FR" b="1" dirty="0"/>
          </a:p>
          <a:p>
            <a:pPr marL="0" indent="0">
              <a:buNone/>
            </a:pPr>
            <a:r>
              <a:rPr lang="fr-FR" b="1" dirty="0"/>
              <a:t>Echanges Erasmus (L3) </a:t>
            </a:r>
          </a:p>
          <a:p>
            <a:r>
              <a:rPr lang="fr-FR" dirty="0" smtClean="0"/>
              <a:t>Préparation </a:t>
            </a:r>
            <a:r>
              <a:rPr lang="fr-FR" dirty="0"/>
              <a:t>de la mobilité par des réunions au mois d’octobre de la L2</a:t>
            </a:r>
          </a:p>
          <a:p>
            <a:r>
              <a:rPr lang="fr-FR" dirty="0" smtClean="0"/>
              <a:t>Sélection </a:t>
            </a:r>
            <a:r>
              <a:rPr lang="fr-FR" dirty="0"/>
              <a:t>des candidats (dossiers, notes)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/>
              <a:t>Mobilité à l’étranger pour étude (hors Europe) (L3)</a:t>
            </a:r>
          </a:p>
          <a:p>
            <a:r>
              <a:rPr lang="fr-FR" dirty="0"/>
              <a:t>Universités partenaires hors-Europe (sélection sur dossiers, notes)</a:t>
            </a:r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b="1" dirty="0"/>
              <a:t>Assistant de langue française (FLE) (entre L3 et M1)</a:t>
            </a:r>
          </a:p>
          <a:p>
            <a:r>
              <a:rPr lang="fr-FR" dirty="0"/>
              <a:t>En Europe dans des écoles, collèges et lycées</a:t>
            </a:r>
          </a:p>
          <a:p>
            <a:r>
              <a:rPr lang="fr-FR" dirty="0"/>
              <a:t>Sur campus américains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61FD54-6A82-B6A3-E28B-CF5C1930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6D1136FA-F5D5-A6A8-FADC-CA329F6171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505" y="2080576"/>
            <a:ext cx="4031779" cy="5472608"/>
          </a:xfr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E9AA7F95-E499-E306-B536-76C42D6AB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492" y="433137"/>
            <a:ext cx="12392174" cy="692497"/>
          </a:xfrm>
        </p:spPr>
        <p:txBody>
          <a:bodyPr>
            <a:normAutofit fontScale="90000"/>
          </a:bodyPr>
          <a:lstStyle/>
          <a:p>
            <a:r>
              <a:rPr lang="fr-FR" dirty="0"/>
              <a:t>Mobilités à l’étranger</a:t>
            </a:r>
          </a:p>
        </p:txBody>
      </p:sp>
    </p:spTree>
    <p:extLst>
      <p:ext uri="{BB962C8B-B14F-4D97-AF65-F5344CB8AC3E}">
        <p14:creationId xmlns:p14="http://schemas.microsoft.com/office/powerpoint/2010/main" val="17690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3D92244-C6D0-00DC-1362-28AA360AC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739" y="2957566"/>
            <a:ext cx="11330240" cy="1329595"/>
          </a:xfrm>
        </p:spPr>
        <p:txBody>
          <a:bodyPr/>
          <a:lstStyle/>
          <a:p>
            <a:r>
              <a:rPr lang="fr-FR" dirty="0"/>
              <a:t>Après la licence </a:t>
            </a:r>
            <a:r>
              <a:rPr lang="fr-FR" dirty="0" err="1"/>
              <a:t>LLCEr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1FEAE5-B28D-A991-C863-1FB5992B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0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0DDD90D-FBC8-332F-D481-986E61A61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795" y="903623"/>
            <a:ext cx="7384789" cy="8834771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Après 2 ans en Licence </a:t>
            </a:r>
            <a:r>
              <a:rPr lang="fr-FR" b="1" dirty="0" err="1"/>
              <a:t>LLCEr</a:t>
            </a:r>
            <a:r>
              <a:rPr lang="fr-FR" b="1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Licence pro : Tourisme, guide touristique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Après la Licence </a:t>
            </a:r>
            <a:r>
              <a:rPr lang="fr-FR" b="1" dirty="0" err="1"/>
              <a:t>LLCEr</a:t>
            </a:r>
            <a:r>
              <a:rPr lang="fr-FR" b="1" dirty="0"/>
              <a:t> 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Master : enseignement (concours CAPES et agrégation), tourisme, journalisme, traductions, métiers dans l’interculturalité, monde de l’édition (Lettres Langues)</a:t>
            </a:r>
          </a:p>
          <a:p>
            <a:pPr>
              <a:buFontTx/>
              <a:buChar char="-"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Master de la FLCE:</a:t>
            </a:r>
          </a:p>
          <a:p>
            <a:pPr marL="0" indent="0">
              <a:buNone/>
            </a:pPr>
            <a:r>
              <a:rPr lang="fr-FR" dirty="0"/>
              <a:t>(parcours très sélectif – bonnes moyennes de la L1 à L3)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Master </a:t>
            </a:r>
            <a:r>
              <a:rPr lang="fr-FR" dirty="0" err="1"/>
              <a:t>LLCEr</a:t>
            </a:r>
            <a:r>
              <a:rPr lang="fr-FR" dirty="0"/>
              <a:t> (recherche monolingue, bilingue, </a:t>
            </a:r>
            <a:r>
              <a:rPr lang="fr-FR" dirty="0" err="1"/>
              <a:t>bidisciplinaire</a:t>
            </a:r>
            <a:r>
              <a:rPr lang="fr-FR" dirty="0"/>
              <a:t> et préparation des concours)</a:t>
            </a:r>
          </a:p>
          <a:p>
            <a:pPr>
              <a:buFontTx/>
              <a:buChar char="-"/>
            </a:pPr>
            <a:r>
              <a:rPr lang="fr-FR" dirty="0"/>
              <a:t>Master Médiation culturelle à l’international (allemand, espagnol, italien)</a:t>
            </a:r>
          </a:p>
          <a:p>
            <a:pPr>
              <a:buFontTx/>
              <a:buChar char="-"/>
            </a:pPr>
            <a:r>
              <a:rPr lang="fr-FR" dirty="0"/>
              <a:t>Master Tourisme Hôtellerie international (deux langues obligatoires)</a:t>
            </a:r>
          </a:p>
          <a:p>
            <a:pPr>
              <a:buFontTx/>
              <a:buChar char="-"/>
            </a:pPr>
            <a:r>
              <a:rPr lang="fr-FR" dirty="0"/>
              <a:t>Master Humanités environnemental (deux langues)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E5B5E82-971D-AAC5-5E48-63EC0DC0F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B170724-DA75-7208-D32B-31B853CD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67" y="0"/>
            <a:ext cx="12392174" cy="692497"/>
          </a:xfrm>
        </p:spPr>
        <p:txBody>
          <a:bodyPr>
            <a:normAutofit fontScale="90000"/>
          </a:bodyPr>
          <a:lstStyle/>
          <a:p>
            <a:r>
              <a:rPr lang="fr-FR" dirty="0"/>
              <a:t>Débouchés et Master de la FLCE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2A4B62-8F25-6492-1ED2-939904521A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5263" y="2666608"/>
            <a:ext cx="5063889" cy="36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>
            <a:spLocks noGrp="1"/>
          </p:cNvSpPr>
          <p:nvPr>
            <p:ph type="body" sz="quarter" idx="10"/>
          </p:nvPr>
        </p:nvSpPr>
        <p:spPr bwMode="auto">
          <a:xfrm>
            <a:off x="1959429" y="3671503"/>
            <a:ext cx="10450284" cy="2991588"/>
          </a:xfrm>
        </p:spPr>
        <p:txBody>
          <a:bodyPr/>
          <a:lstStyle/>
          <a:p>
            <a:pPr>
              <a:defRPr/>
            </a:pPr>
            <a:r>
              <a:rPr lang="fr-FR" sz="7200" b="1" dirty="0">
                <a:solidFill>
                  <a:srgbClr val="002060"/>
                </a:solidFill>
                <a:latin typeface="+mn-lt"/>
                <a:hlinkClick r:id="rId2" action="ppaction://hlinkfile"/>
              </a:rPr>
              <a:t>Informations </a:t>
            </a:r>
            <a:endParaRPr lang="fr-FR" sz="7200" b="1" dirty="0" smtClean="0">
              <a:solidFill>
                <a:srgbClr val="002060"/>
              </a:solidFill>
              <a:latin typeface="+mn-lt"/>
              <a:hlinkClick r:id="rId2" action="ppaction://hlinkfile"/>
            </a:endParaRPr>
          </a:p>
          <a:p>
            <a:pPr>
              <a:defRPr/>
            </a:pPr>
            <a:r>
              <a:rPr lang="fr-FR" sz="7200" b="1" dirty="0" smtClean="0">
                <a:solidFill>
                  <a:srgbClr val="002060"/>
                </a:solidFill>
                <a:latin typeface="+mn-lt"/>
                <a:hlinkClick r:id="rId2" action="ppaction://hlinkfile"/>
              </a:rPr>
              <a:t>de la scolarité </a:t>
            </a:r>
          </a:p>
          <a:p>
            <a:pPr>
              <a:defRPr/>
            </a:pPr>
            <a:r>
              <a:rPr lang="fr-FR" sz="7200" b="1" dirty="0" smtClean="0">
                <a:solidFill>
                  <a:srgbClr val="002060"/>
                </a:solidFill>
                <a:latin typeface="+mn-lt"/>
                <a:hlinkClick r:id="rId2" action="ppaction://hlinkfile"/>
              </a:rPr>
              <a:t>du Pôle Humanités</a:t>
            </a:r>
            <a:endParaRPr sz="72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4952" y="2496669"/>
            <a:ext cx="7959113" cy="6024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25550">
              <a:lnSpc>
                <a:spcPct val="90000"/>
              </a:lnSpc>
              <a:spcBef>
                <a:spcPts val="1559"/>
              </a:spcBef>
            </a:pPr>
            <a:r>
              <a:rPr lang="fr-FR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Violence, discrimination, </a:t>
            </a:r>
            <a:br>
              <a:rPr lang="fr-FR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harcèlement sexuel ou moral</a:t>
            </a:r>
          </a:p>
          <a:p>
            <a:pPr lvl="0" algn="ctr" defTabSz="1425550">
              <a:lnSpc>
                <a:spcPct val="90000"/>
              </a:lnSpc>
              <a:spcBef>
                <a:spcPts val="1559"/>
              </a:spcBef>
            </a:pPr>
            <a:endParaRPr lang="fr-FR" sz="30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algn="ctr" defTabSz="1425550">
              <a:lnSpc>
                <a:spcPct val="90000"/>
              </a:lnSpc>
              <a:spcBef>
                <a:spcPts val="1559"/>
              </a:spcBef>
            </a:pPr>
            <a:r>
              <a:rPr lang="fr-FR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Victimes ou témoins, </a:t>
            </a:r>
            <a:br>
              <a:rPr lang="fr-FR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en cours, en stage ou au travail ?</a:t>
            </a:r>
          </a:p>
          <a:p>
            <a:pPr lvl="0" algn="ctr" defTabSz="1425550">
              <a:lnSpc>
                <a:spcPct val="90000"/>
              </a:lnSpc>
              <a:spcBef>
                <a:spcPts val="1559"/>
              </a:spcBef>
            </a:pPr>
            <a:r>
              <a:rPr lang="fr-FR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fr-FR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fr-FR" sz="36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Contactez en toute confidentialité</a:t>
            </a:r>
            <a:endParaRPr lang="fr-FR" sz="3000" b="1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lvl="0" algn="ctr" defTabSz="1425550">
              <a:lnSpc>
                <a:spcPct val="90000"/>
              </a:lnSpc>
              <a:spcBef>
                <a:spcPts val="1559"/>
              </a:spcBef>
            </a:pPr>
            <a:r>
              <a:rPr lang="fr-FR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ecoute-signalement@univ-nantes.fr</a:t>
            </a:r>
          </a:p>
          <a:p>
            <a:pPr lvl="0" algn="ctr" defTabSz="1425550">
              <a:lnSpc>
                <a:spcPct val="90000"/>
              </a:lnSpc>
              <a:spcBef>
                <a:spcPts val="1559"/>
              </a:spcBef>
            </a:pPr>
            <a:r>
              <a:rPr lang="fr-FR" sz="40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0800 711 260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FFFCBE1-8CDF-418A-8196-F24477F28A3F}"/>
              </a:ext>
            </a:extLst>
          </p:cNvPr>
          <p:cNvGrpSpPr/>
          <p:nvPr/>
        </p:nvGrpSpPr>
        <p:grpSpPr>
          <a:xfrm>
            <a:off x="7903552" y="1261030"/>
            <a:ext cx="5992681" cy="7662253"/>
            <a:chOff x="-263213" y="1554168"/>
            <a:chExt cx="7990019" cy="7672267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B6EA72ED-9BB6-4D1E-ACCF-BCE31FE1CD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19031" b="3311"/>
            <a:stretch/>
          </p:blipFill>
          <p:spPr>
            <a:xfrm>
              <a:off x="798519" y="1957062"/>
              <a:ext cx="6166408" cy="7269373"/>
            </a:xfrm>
            <a:prstGeom prst="rect">
              <a:avLst/>
            </a:prstGeom>
          </p:spPr>
        </p:pic>
        <p:sp>
          <p:nvSpPr>
            <p:cNvPr id="43" name="Espace réservé du contenu 4">
              <a:extLst>
                <a:ext uri="{FF2B5EF4-FFF2-40B4-BE49-F238E27FC236}">
                  <a16:creationId xmlns:a16="http://schemas.microsoft.com/office/drawing/2014/main" id="{A2917332-E1FE-49ED-A7AE-E61813933B95}"/>
                </a:ext>
              </a:extLst>
            </p:cNvPr>
            <p:cNvSpPr txBox="1">
              <a:spLocks/>
            </p:cNvSpPr>
            <p:nvPr/>
          </p:nvSpPr>
          <p:spPr>
            <a:xfrm rot="20838661">
              <a:off x="-263213" y="1973033"/>
              <a:ext cx="4476007" cy="13827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 algn="ctr" defTabSz="1425550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2800" b="1" i="0">
                  <a:solidFill>
                    <a:schemeClr val="bg1"/>
                  </a:solidFill>
                  <a:highlight>
                    <a:srgbClr val="3452FF"/>
                  </a:highlight>
                  <a:latin typeface="Ink Free" panose="03080402000500000000" pitchFamily="66" charset="0"/>
                  <a:ea typeface="Source Sans Pro" panose="020B0503030403020204" pitchFamily="34" charset="0"/>
                </a:defRPr>
              </a:lvl1pPr>
              <a:lvl2pPr marL="1069162" indent="-356387" defTabSz="1425550">
                <a:lnSpc>
                  <a:spcPct val="90000"/>
                </a:lnSpc>
                <a:spcBef>
                  <a:spcPts val="780"/>
                </a:spcBef>
                <a:buFont typeface="Courier New" panose="02070309020205020404" pitchFamily="49" charset="0"/>
                <a:buChar char="o"/>
                <a:defRPr sz="32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2pPr>
              <a:lvl3pPr marL="1781937" indent="-356387" defTabSz="1425550">
                <a:lnSpc>
                  <a:spcPct val="90000"/>
                </a:lnSpc>
                <a:spcBef>
                  <a:spcPts val="780"/>
                </a:spcBef>
                <a:buFont typeface="Police système Courant"/>
                <a:buChar char="–"/>
                <a:defRPr sz="28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3pPr>
              <a:lvl4pPr marL="2494712" indent="-356387" defTabSz="1425550">
                <a:lnSpc>
                  <a:spcPct val="90000"/>
                </a:lnSpc>
                <a:spcBef>
                  <a:spcPts val="780"/>
                </a:spcBef>
                <a:buFont typeface="Police système Courant"/>
                <a:buChar char="»"/>
                <a:defRPr sz="24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4pPr>
              <a:lvl5pPr marL="3207487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5pPr>
              <a:lvl6pPr marL="3920261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6pPr>
              <a:lvl7pPr marL="4633036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7pPr>
              <a:lvl8pPr marL="5345811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8pPr>
              <a:lvl9pPr marL="6058586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9pPr>
            </a:lstStyle>
            <a:p>
              <a:r>
                <a:rPr lang="fr-FR" dirty="0">
                  <a:latin typeface="+mj-lt"/>
                </a:rPr>
                <a:t>« Ne soyez pas mal à l’aise, c’est juste un verre pour discuter de votre mémoire »</a:t>
              </a:r>
            </a:p>
          </p:txBody>
        </p:sp>
        <p:sp>
          <p:nvSpPr>
            <p:cNvPr id="22" name="Espace réservé du contenu 4">
              <a:extLst>
                <a:ext uri="{FF2B5EF4-FFF2-40B4-BE49-F238E27FC236}">
                  <a16:creationId xmlns:a16="http://schemas.microsoft.com/office/drawing/2014/main" id="{3599CCF8-FCE5-4FDE-9D33-14F382AE7F72}"/>
                </a:ext>
              </a:extLst>
            </p:cNvPr>
            <p:cNvSpPr txBox="1">
              <a:spLocks/>
            </p:cNvSpPr>
            <p:nvPr/>
          </p:nvSpPr>
          <p:spPr>
            <a:xfrm rot="582436">
              <a:off x="4579117" y="7282924"/>
              <a:ext cx="2952612" cy="13827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 algn="ctr" defTabSz="1425550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2800" b="1" i="0">
                  <a:solidFill>
                    <a:schemeClr val="bg1"/>
                  </a:solidFill>
                  <a:highlight>
                    <a:srgbClr val="3452FF"/>
                  </a:highlight>
                  <a:latin typeface="Ink Free" panose="03080402000500000000" pitchFamily="66" charset="0"/>
                  <a:ea typeface="Source Sans Pro" panose="020B0503030403020204" pitchFamily="34" charset="0"/>
                </a:defRPr>
              </a:lvl1pPr>
              <a:lvl2pPr marL="1069162" indent="-356387" defTabSz="1425550">
                <a:lnSpc>
                  <a:spcPct val="90000"/>
                </a:lnSpc>
                <a:spcBef>
                  <a:spcPts val="780"/>
                </a:spcBef>
                <a:buFont typeface="Courier New" panose="02070309020205020404" pitchFamily="49" charset="0"/>
                <a:buChar char="o"/>
                <a:defRPr sz="32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2pPr>
              <a:lvl3pPr marL="1781937" indent="-356387" defTabSz="1425550">
                <a:lnSpc>
                  <a:spcPct val="90000"/>
                </a:lnSpc>
                <a:spcBef>
                  <a:spcPts val="780"/>
                </a:spcBef>
                <a:buFont typeface="Police système Courant"/>
                <a:buChar char="–"/>
                <a:defRPr sz="28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3pPr>
              <a:lvl4pPr marL="2494712" indent="-356387" defTabSz="1425550">
                <a:lnSpc>
                  <a:spcPct val="90000"/>
                </a:lnSpc>
                <a:spcBef>
                  <a:spcPts val="780"/>
                </a:spcBef>
                <a:buFont typeface="Police système Courant"/>
                <a:buChar char="»"/>
                <a:defRPr sz="24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4pPr>
              <a:lvl5pPr marL="3207487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5pPr>
              <a:lvl6pPr marL="3920261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6pPr>
              <a:lvl7pPr marL="4633036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7pPr>
              <a:lvl8pPr marL="5345811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8pPr>
              <a:lvl9pPr marL="6058586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9pPr>
            </a:lstStyle>
            <a:p>
              <a:r>
                <a:rPr lang="fr-FR" dirty="0">
                  <a:latin typeface="+mj-lt"/>
                </a:rPr>
                <a:t>« Laisse tomber, c’est pas un truc de pédé »</a:t>
              </a:r>
            </a:p>
          </p:txBody>
        </p:sp>
        <p:sp>
          <p:nvSpPr>
            <p:cNvPr id="27" name="Espace réservé du contenu 4">
              <a:extLst>
                <a:ext uri="{FF2B5EF4-FFF2-40B4-BE49-F238E27FC236}">
                  <a16:creationId xmlns:a16="http://schemas.microsoft.com/office/drawing/2014/main" id="{CB844113-BA78-45EE-AFF2-8B097EADDFB8}"/>
                </a:ext>
              </a:extLst>
            </p:cNvPr>
            <p:cNvSpPr txBox="1">
              <a:spLocks/>
            </p:cNvSpPr>
            <p:nvPr/>
          </p:nvSpPr>
          <p:spPr>
            <a:xfrm rot="557233">
              <a:off x="4208417" y="5772231"/>
              <a:ext cx="2952612" cy="13827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 algn="ctr" defTabSz="1425550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2800" b="1" i="0">
                  <a:solidFill>
                    <a:schemeClr val="bg1"/>
                  </a:solidFill>
                  <a:highlight>
                    <a:srgbClr val="3452FF"/>
                  </a:highlight>
                  <a:latin typeface="Ink Free" panose="03080402000500000000" pitchFamily="66" charset="0"/>
                  <a:ea typeface="Source Sans Pro" panose="020B0503030403020204" pitchFamily="34" charset="0"/>
                </a:defRPr>
              </a:lvl1pPr>
              <a:lvl2pPr marL="1069162" indent="-356387" defTabSz="1425550">
                <a:lnSpc>
                  <a:spcPct val="90000"/>
                </a:lnSpc>
                <a:spcBef>
                  <a:spcPts val="780"/>
                </a:spcBef>
                <a:buFont typeface="Courier New" panose="02070309020205020404" pitchFamily="49" charset="0"/>
                <a:buChar char="o"/>
                <a:defRPr sz="32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2pPr>
              <a:lvl3pPr marL="1781937" indent="-356387" defTabSz="1425550">
                <a:lnSpc>
                  <a:spcPct val="90000"/>
                </a:lnSpc>
                <a:spcBef>
                  <a:spcPts val="780"/>
                </a:spcBef>
                <a:buFont typeface="Police système Courant"/>
                <a:buChar char="–"/>
                <a:defRPr sz="28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3pPr>
              <a:lvl4pPr marL="2494712" indent="-356387" defTabSz="1425550">
                <a:lnSpc>
                  <a:spcPct val="90000"/>
                </a:lnSpc>
                <a:spcBef>
                  <a:spcPts val="780"/>
                </a:spcBef>
                <a:buFont typeface="Police système Courant"/>
                <a:buChar char="»"/>
                <a:defRPr sz="24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4pPr>
              <a:lvl5pPr marL="3207487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5pPr>
              <a:lvl6pPr marL="3920261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6pPr>
              <a:lvl7pPr marL="4633036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7pPr>
              <a:lvl8pPr marL="5345811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8pPr>
              <a:lvl9pPr marL="6058586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9pPr>
            </a:lstStyle>
            <a:p>
              <a:r>
                <a:rPr lang="fr-FR" dirty="0">
                  <a:latin typeface="+mj-lt"/>
                </a:rPr>
                <a:t>« Elle a ses règles, la p’tite ? »</a:t>
              </a:r>
            </a:p>
          </p:txBody>
        </p:sp>
        <p:sp>
          <p:nvSpPr>
            <p:cNvPr id="42" name="Espace réservé du contenu 4">
              <a:extLst>
                <a:ext uri="{FF2B5EF4-FFF2-40B4-BE49-F238E27FC236}">
                  <a16:creationId xmlns:a16="http://schemas.microsoft.com/office/drawing/2014/main" id="{87178089-0233-44A8-84C6-E415AD478CD5}"/>
                </a:ext>
              </a:extLst>
            </p:cNvPr>
            <p:cNvSpPr txBox="1">
              <a:spLocks/>
            </p:cNvSpPr>
            <p:nvPr/>
          </p:nvSpPr>
          <p:spPr>
            <a:xfrm rot="411794">
              <a:off x="351771" y="7570336"/>
              <a:ext cx="4578660" cy="13827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 algn="ctr" defTabSz="1425550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2800" b="1" i="0">
                  <a:solidFill>
                    <a:schemeClr val="bg1"/>
                  </a:solidFill>
                  <a:highlight>
                    <a:srgbClr val="3452FF"/>
                  </a:highlight>
                  <a:latin typeface="Ink Free" panose="03080402000500000000" pitchFamily="66" charset="0"/>
                  <a:ea typeface="Source Sans Pro" panose="020B0503030403020204" pitchFamily="34" charset="0"/>
                </a:defRPr>
              </a:lvl1pPr>
              <a:lvl2pPr marL="1069162" indent="-356387" defTabSz="1425550">
                <a:lnSpc>
                  <a:spcPct val="90000"/>
                </a:lnSpc>
                <a:spcBef>
                  <a:spcPts val="780"/>
                </a:spcBef>
                <a:buFont typeface="Courier New" panose="02070309020205020404" pitchFamily="49" charset="0"/>
                <a:buChar char="o"/>
                <a:defRPr sz="32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2pPr>
              <a:lvl3pPr marL="1781937" indent="-356387" defTabSz="1425550">
                <a:lnSpc>
                  <a:spcPct val="90000"/>
                </a:lnSpc>
                <a:spcBef>
                  <a:spcPts val="780"/>
                </a:spcBef>
                <a:buFont typeface="Police système Courant"/>
                <a:buChar char="–"/>
                <a:defRPr sz="28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3pPr>
              <a:lvl4pPr marL="2494712" indent="-356387" defTabSz="1425550">
                <a:lnSpc>
                  <a:spcPct val="90000"/>
                </a:lnSpc>
                <a:spcBef>
                  <a:spcPts val="780"/>
                </a:spcBef>
                <a:buFont typeface="Police système Courant"/>
                <a:buChar char="»"/>
                <a:defRPr sz="24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4pPr>
              <a:lvl5pPr marL="3207487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5pPr>
              <a:lvl6pPr marL="3920261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6pPr>
              <a:lvl7pPr marL="4633036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7pPr>
              <a:lvl8pPr marL="5345811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8pPr>
              <a:lvl9pPr marL="6058586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9pPr>
            </a:lstStyle>
            <a:p>
              <a:r>
                <a:rPr lang="fr-FR" dirty="0">
                  <a:latin typeface="+mj-lt"/>
                </a:rPr>
                <a:t>« Comment tu sais que tu es lesbienne si t’as jamais </a:t>
              </a:r>
              <a:br>
                <a:rPr lang="fr-FR" dirty="0">
                  <a:latin typeface="+mj-lt"/>
                </a:rPr>
              </a:br>
              <a:r>
                <a:rPr lang="fr-FR" dirty="0">
                  <a:latin typeface="+mj-lt"/>
                </a:rPr>
                <a:t>essayé avec un mec ?! »</a:t>
              </a:r>
            </a:p>
          </p:txBody>
        </p:sp>
        <p:sp>
          <p:nvSpPr>
            <p:cNvPr id="47" name="Espace réservé du contenu 4">
              <a:extLst>
                <a:ext uri="{FF2B5EF4-FFF2-40B4-BE49-F238E27FC236}">
                  <a16:creationId xmlns:a16="http://schemas.microsoft.com/office/drawing/2014/main" id="{BB35B22A-F712-4B71-BF14-EDCD3531BD50}"/>
                </a:ext>
              </a:extLst>
            </p:cNvPr>
            <p:cNvSpPr txBox="1">
              <a:spLocks/>
            </p:cNvSpPr>
            <p:nvPr/>
          </p:nvSpPr>
          <p:spPr>
            <a:xfrm rot="198389">
              <a:off x="303773" y="5579415"/>
              <a:ext cx="4251679" cy="142810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 algn="ctr" defTabSz="1425550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2800" b="1" i="0">
                  <a:solidFill>
                    <a:schemeClr val="bg1"/>
                  </a:solidFill>
                  <a:highlight>
                    <a:srgbClr val="3452FF"/>
                  </a:highlight>
                  <a:latin typeface="Ink Free" panose="03080402000500000000" pitchFamily="66" charset="0"/>
                  <a:ea typeface="Source Sans Pro" panose="020B0503030403020204" pitchFamily="34" charset="0"/>
                </a:defRPr>
              </a:lvl1pPr>
              <a:lvl2pPr marL="1069162" indent="-356387" defTabSz="1425550">
                <a:lnSpc>
                  <a:spcPct val="90000"/>
                </a:lnSpc>
                <a:spcBef>
                  <a:spcPts val="780"/>
                </a:spcBef>
                <a:buFont typeface="Courier New" panose="02070309020205020404" pitchFamily="49" charset="0"/>
                <a:buChar char="o"/>
                <a:defRPr sz="32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2pPr>
              <a:lvl3pPr marL="1781937" indent="-356387" defTabSz="1425550">
                <a:lnSpc>
                  <a:spcPct val="90000"/>
                </a:lnSpc>
                <a:spcBef>
                  <a:spcPts val="780"/>
                </a:spcBef>
                <a:buFont typeface="Police système Courant"/>
                <a:buChar char="–"/>
                <a:defRPr sz="28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3pPr>
              <a:lvl4pPr marL="2494712" indent="-356387" defTabSz="1425550">
                <a:lnSpc>
                  <a:spcPct val="90000"/>
                </a:lnSpc>
                <a:spcBef>
                  <a:spcPts val="780"/>
                </a:spcBef>
                <a:buFont typeface="Police système Courant"/>
                <a:buChar char="»"/>
                <a:defRPr sz="24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4pPr>
              <a:lvl5pPr marL="3207487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5pPr>
              <a:lvl6pPr marL="3920261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6pPr>
              <a:lvl7pPr marL="4633036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7pPr>
              <a:lvl8pPr marL="5345811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8pPr>
              <a:lvl9pPr marL="6058586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9pPr>
            </a:lstStyle>
            <a:p>
              <a:r>
                <a:rPr lang="fr-FR" dirty="0">
                  <a:latin typeface="+mj-lt"/>
                </a:rPr>
                <a:t>« En même temps, vu comment tu t’habilles… »</a:t>
              </a:r>
            </a:p>
          </p:txBody>
        </p:sp>
        <p:sp>
          <p:nvSpPr>
            <p:cNvPr id="52" name="Espace réservé du contenu 4">
              <a:extLst>
                <a:ext uri="{FF2B5EF4-FFF2-40B4-BE49-F238E27FC236}">
                  <a16:creationId xmlns:a16="http://schemas.microsoft.com/office/drawing/2014/main" id="{B0054EBD-0499-45EB-A822-0A707072AE31}"/>
                </a:ext>
              </a:extLst>
            </p:cNvPr>
            <p:cNvSpPr txBox="1">
              <a:spLocks/>
            </p:cNvSpPr>
            <p:nvPr/>
          </p:nvSpPr>
          <p:spPr>
            <a:xfrm rot="649183">
              <a:off x="4434747" y="1554168"/>
              <a:ext cx="3292059" cy="13827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indent="0" algn="ctr" defTabSz="1425550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2800" b="1" i="0">
                  <a:solidFill>
                    <a:schemeClr val="bg1"/>
                  </a:solidFill>
                  <a:highlight>
                    <a:srgbClr val="3452FF"/>
                  </a:highlight>
                  <a:latin typeface="Ink Free" panose="03080402000500000000" pitchFamily="66" charset="0"/>
                  <a:ea typeface="Source Sans Pro" panose="020B0503030403020204" pitchFamily="34" charset="0"/>
                </a:defRPr>
              </a:lvl1pPr>
              <a:lvl2pPr marL="1069162" indent="-356387" defTabSz="1425550">
                <a:lnSpc>
                  <a:spcPct val="90000"/>
                </a:lnSpc>
                <a:spcBef>
                  <a:spcPts val="780"/>
                </a:spcBef>
                <a:buFont typeface="Courier New" panose="02070309020205020404" pitchFamily="49" charset="0"/>
                <a:buChar char="o"/>
                <a:defRPr sz="32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2pPr>
              <a:lvl3pPr marL="1781937" indent="-356387" defTabSz="1425550">
                <a:lnSpc>
                  <a:spcPct val="90000"/>
                </a:lnSpc>
                <a:spcBef>
                  <a:spcPts val="780"/>
                </a:spcBef>
                <a:buFont typeface="Police système Courant"/>
                <a:buChar char="–"/>
                <a:defRPr sz="28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3pPr>
              <a:lvl4pPr marL="2494712" indent="-356387" defTabSz="1425550">
                <a:lnSpc>
                  <a:spcPct val="90000"/>
                </a:lnSpc>
                <a:spcBef>
                  <a:spcPts val="780"/>
                </a:spcBef>
                <a:buFont typeface="Police système Courant"/>
                <a:buChar char="»"/>
                <a:defRPr sz="2400">
                  <a:latin typeface="Source Sans Pro" panose="020B0503030403020204" pitchFamily="34" charset="0"/>
                  <a:ea typeface="Source Sans Pro" panose="020B0503030403020204" pitchFamily="34" charset="0"/>
                </a:defRPr>
              </a:lvl4pPr>
              <a:lvl5pPr marL="3207487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5pPr>
              <a:lvl6pPr marL="3920261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6pPr>
              <a:lvl7pPr marL="4633036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7pPr>
              <a:lvl8pPr marL="5345811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8pPr>
              <a:lvl9pPr marL="6058586" indent="-356387" defTabSz="1425550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/>
              </a:lvl9pPr>
            </a:lstStyle>
            <a:p>
              <a:r>
                <a:rPr lang="fr-FR" dirty="0">
                  <a:latin typeface="+mj-lt"/>
                </a:rPr>
                <a:t>« Je ne suis pas raciste, mais bon… »</a:t>
              </a:r>
            </a:p>
          </p:txBody>
        </p:sp>
      </p:grpSp>
      <p:sp>
        <p:nvSpPr>
          <p:cNvPr id="51" name="Titre 3">
            <a:extLst>
              <a:ext uri="{FF2B5EF4-FFF2-40B4-BE49-F238E27FC236}">
                <a16:creationId xmlns:a16="http://schemas.microsoft.com/office/drawing/2014/main" id="{301AC433-7A2B-4838-9F70-EFAFF415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18" y="204868"/>
            <a:ext cx="13145850" cy="1846788"/>
          </a:xfrm>
        </p:spPr>
        <p:txBody>
          <a:bodyPr>
            <a:normAutofit/>
          </a:bodyPr>
          <a:lstStyle/>
          <a:p>
            <a:r>
              <a:rPr lang="fr-FR" dirty="0">
                <a:latin typeface="+mn-lt"/>
              </a:rPr>
              <a:t>Écoute et signalement</a:t>
            </a:r>
          </a:p>
        </p:txBody>
      </p:sp>
    </p:spTree>
    <p:extLst>
      <p:ext uri="{BB962C8B-B14F-4D97-AF65-F5344CB8AC3E}">
        <p14:creationId xmlns:p14="http://schemas.microsoft.com/office/powerpoint/2010/main" val="25283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/>
          <p:cNvSpPr>
            <a:spLocks noGrp="1"/>
          </p:cNvSpPr>
          <p:nvPr>
            <p:ph type="body" sz="quarter" idx="12"/>
          </p:nvPr>
        </p:nvSpPr>
        <p:spPr bwMode="auto">
          <a:xfrm>
            <a:off x="2111829" y="7424057"/>
            <a:ext cx="10393762" cy="77559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fr-FR" sz="5600" dirty="0">
                <a:ea typeface="Trebuchet MS"/>
                <a:cs typeface="Trebuchet MS"/>
              </a:rPr>
              <a:t>@</a:t>
            </a:r>
            <a:r>
              <a:rPr lang="fr-FR" sz="5600" dirty="0" err="1">
                <a:ea typeface="Trebuchet MS"/>
                <a:cs typeface="Trebuchet MS"/>
              </a:rPr>
              <a:t>FLCENantes</a:t>
            </a:r>
            <a:r>
              <a:rPr lang="fr-FR" sz="5600" dirty="0">
                <a:ea typeface="Trebuchet MS"/>
                <a:cs typeface="Trebuchet MS"/>
              </a:rPr>
              <a:t> </a:t>
            </a:r>
            <a:endParaRPr sz="5600" dirty="0">
              <a:ea typeface="Trebuchet MS"/>
              <a:cs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843" y="3505200"/>
            <a:ext cx="6197813" cy="216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 bwMode="gray">
          <a:xfrm>
            <a:off x="2547257" y="1132114"/>
            <a:ext cx="971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ea typeface="Beatrice Semibold" pitchFamily="50" charset="0"/>
              </a:rPr>
              <a:t>Suivez</a:t>
            </a:r>
            <a:r>
              <a:rPr lang="en-GB" sz="4800" dirty="0" smtClean="0">
                <a:ea typeface="Beatrice Semibold" pitchFamily="50" charset="0"/>
              </a:rPr>
              <a:t>-nous </a:t>
            </a:r>
            <a:r>
              <a:rPr lang="en-GB" sz="4800" dirty="0" err="1" smtClean="0">
                <a:ea typeface="Beatrice Semibold" pitchFamily="50" charset="0"/>
              </a:rPr>
              <a:t>sur</a:t>
            </a:r>
            <a:r>
              <a:rPr lang="en-GB" sz="4800" dirty="0" smtClean="0">
                <a:ea typeface="Beatrice Semibold" pitchFamily="50" charset="0"/>
              </a:rPr>
              <a:t> les </a:t>
            </a:r>
            <a:r>
              <a:rPr lang="en-GB" sz="4800" dirty="0" err="1" smtClean="0">
                <a:ea typeface="Beatrice Semibold" pitchFamily="50" charset="0"/>
              </a:rPr>
              <a:t>réseaux</a:t>
            </a:r>
            <a:r>
              <a:rPr lang="en-GB" sz="4800" dirty="0" smtClean="0">
                <a:ea typeface="Beatrice Semibold" pitchFamily="50" charset="0"/>
              </a:rPr>
              <a:t> </a:t>
            </a:r>
            <a:r>
              <a:rPr lang="en-GB" sz="4800" dirty="0" err="1" smtClean="0">
                <a:ea typeface="Beatrice Semibold" pitchFamily="50" charset="0"/>
              </a:rPr>
              <a:t>sociaux</a:t>
            </a:r>
            <a:r>
              <a:rPr lang="en-GB" sz="4800" dirty="0" smtClean="0">
                <a:ea typeface="Beatrice Semibold" pitchFamily="50" charset="0"/>
              </a:rPr>
              <a:t> !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01190" y="8622104"/>
            <a:ext cx="7088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3200" u="sng" dirty="0" smtClean="0">
                <a:solidFill>
                  <a:srgbClr val="0070C0"/>
                </a:solidFill>
              </a:rPr>
              <a:t>https://www.flce.univ-nantes.fr/accueil/</a:t>
            </a:r>
            <a:endParaRPr lang="en-GB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31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60501" y="3064847"/>
            <a:ext cx="11887200" cy="5816977"/>
          </a:xfrm>
        </p:spPr>
        <p:txBody>
          <a:bodyPr/>
          <a:lstStyle/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  <a:cs typeface="Trebuchet MS"/>
              </a:rPr>
              <a:t>Contribuer à améliorer la réussite étudiante en f</a:t>
            </a: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acilitant votre arrivée à l’université</a:t>
            </a:r>
          </a:p>
          <a:p>
            <a:pPr>
              <a:buSzPct val="100000"/>
              <a:defRPr/>
            </a:pP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Présenter Nantes Université et la FLCE</a:t>
            </a:r>
          </a:p>
          <a:p>
            <a:pPr>
              <a:buSzPct val="100000"/>
              <a:defRPr/>
            </a:pP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Vous faire découvrir vos lieux d'étude et de vie étudiante</a:t>
            </a:r>
          </a:p>
          <a:p>
            <a:pPr>
              <a:buSzPct val="100000"/>
              <a:defRPr/>
            </a:pP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Rencontrer les équipes pédagogiques, administratives et techniques</a:t>
            </a:r>
          </a:p>
          <a:p>
            <a:pPr>
              <a:buSzPct val="100000"/>
              <a:defRPr/>
            </a:pP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Créer du lien entre les étudiants</a:t>
            </a:r>
          </a:p>
          <a:p>
            <a:pPr>
              <a:buSzPct val="100000"/>
              <a:defRPr/>
            </a:pP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Expliquer l'organisation de l'année universitaire</a:t>
            </a:r>
          </a:p>
          <a:p>
            <a:pPr>
              <a:buSzPct val="100000"/>
              <a:defRPr/>
            </a:pP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Vous aider à finaliser votre inscription pédagogique</a:t>
            </a:r>
          </a:p>
          <a:p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Pourquoi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semaine</a:t>
            </a:r>
            <a:r>
              <a:rPr lang="en-GB" dirty="0" smtClean="0"/>
              <a:t> </a:t>
            </a:r>
            <a:r>
              <a:rPr lang="en-GB" dirty="0" err="1" smtClean="0"/>
              <a:t>d’intégration</a:t>
            </a:r>
            <a:r>
              <a:rPr lang="en-GB" dirty="0" smtClean="0"/>
              <a:t> ?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60501" y="2270763"/>
            <a:ext cx="11887200" cy="6204776"/>
          </a:xfrm>
        </p:spPr>
        <p:txBody>
          <a:bodyPr/>
          <a:lstStyle/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Inscriptions pédagogiques avec les tuteurs </a:t>
            </a:r>
          </a:p>
          <a:p>
            <a:pPr>
              <a:buSzPct val="100000"/>
              <a:buNone/>
              <a:defRPr/>
            </a:pP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Présentation des services universitaires</a:t>
            </a:r>
          </a:p>
          <a:p>
            <a:pPr>
              <a:buSzPct val="100000"/>
              <a:buNone/>
              <a:defRPr/>
            </a:pP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Présentation des actions culturelles</a:t>
            </a:r>
          </a:p>
          <a:p>
            <a:pPr>
              <a:buSzPct val="100000"/>
              <a:defRPr/>
            </a:pP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Formation aux outils et compétences numériques</a:t>
            </a:r>
          </a:p>
          <a:p>
            <a:pPr>
              <a:buSzPct val="100000"/>
              <a:buNone/>
              <a:defRPr/>
            </a:pP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Activités sportives et ludiques (SUAPS et BULE)</a:t>
            </a:r>
          </a:p>
          <a:p>
            <a:pPr>
              <a:buSzPct val="100000"/>
              <a:buNone/>
              <a:defRPr/>
            </a:pP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Réunions par langue</a:t>
            </a:r>
          </a:p>
          <a:p>
            <a:pPr>
              <a:buSzPct val="100000"/>
              <a:buNone/>
              <a:defRPr/>
            </a:pP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Réunion parcours adaptés LEA</a:t>
            </a:r>
          </a:p>
          <a:p>
            <a:pPr>
              <a:buSzPct val="100000"/>
              <a:buNone/>
              <a:defRPr/>
            </a:pP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pPr>
              <a:buSzPct val="100000"/>
              <a:defRPr/>
            </a:pPr>
            <a:r>
              <a:rPr lang="fr-FR" dirty="0" smtClean="0">
                <a:latin typeface="Source Sans Pro" pitchFamily="34" charset="0"/>
                <a:ea typeface="Source Sans Pro" pitchFamily="34" charset="0"/>
              </a:rPr>
              <a:t>Temps de convivialité : </a:t>
            </a:r>
            <a:r>
              <a:rPr lang="fr-FR" i="1" dirty="0" err="1" smtClean="0">
                <a:latin typeface="Source Sans Pro" pitchFamily="34" charset="0"/>
                <a:ea typeface="Source Sans Pro" pitchFamily="34" charset="0"/>
              </a:rPr>
              <a:t>Welcome</a:t>
            </a:r>
            <a:r>
              <a:rPr lang="fr-FR" i="1" dirty="0" smtClean="0">
                <a:latin typeface="Source Sans Pro" pitchFamily="34" charset="0"/>
                <a:ea typeface="Source Sans Pro" pitchFamily="34" charset="0"/>
              </a:rPr>
              <a:t> </a:t>
            </a:r>
            <a:r>
              <a:rPr lang="fr-FR" i="1" dirty="0" err="1" smtClean="0">
                <a:latin typeface="Source Sans Pro" pitchFamily="34" charset="0"/>
                <a:ea typeface="Source Sans Pro" pitchFamily="34" charset="0"/>
              </a:rPr>
              <a:t>Evening</a:t>
            </a:r>
            <a:r>
              <a:rPr lang="fr-FR" i="1" dirty="0" smtClean="0">
                <a:latin typeface="Source Sans Pro" pitchFamily="34" charset="0"/>
                <a:ea typeface="Source Sans Pro" pitchFamily="34" charset="0"/>
              </a:rPr>
              <a:t>, Coffee </a:t>
            </a:r>
            <a:r>
              <a:rPr lang="fr-FR" i="1" dirty="0" err="1" smtClean="0">
                <a:latin typeface="Source Sans Pro" pitchFamily="34" charset="0"/>
                <a:ea typeface="Source Sans Pro" pitchFamily="34" charset="0"/>
              </a:rPr>
              <a:t>talks</a:t>
            </a:r>
            <a:endParaRPr lang="fr-FR" dirty="0" smtClean="0">
              <a:latin typeface="Source Sans Pro" pitchFamily="34" charset="0"/>
              <a:ea typeface="Source Sans Pro" pitchFamily="34" charset="0"/>
            </a:endParaRPr>
          </a:p>
          <a:p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 de la </a:t>
            </a:r>
            <a:r>
              <a:rPr lang="en-GB" dirty="0" err="1" smtClean="0"/>
              <a:t>semaine</a:t>
            </a:r>
            <a:r>
              <a:rPr lang="en-GB" dirty="0" smtClean="0"/>
              <a:t> </a:t>
            </a:r>
            <a:r>
              <a:rPr lang="en-GB" dirty="0" err="1" smtClean="0"/>
              <a:t>d’intégration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 bwMode="auto">
          <a:xfrm>
            <a:off x="840739" y="2957566"/>
            <a:ext cx="11330240" cy="2215991"/>
          </a:xfrm>
        </p:spPr>
        <p:txBody>
          <a:bodyPr/>
          <a:lstStyle/>
          <a:p>
            <a:pPr>
              <a:defRPr/>
            </a:pPr>
            <a:r>
              <a:rPr lang="fr-FR" sz="8000" dirty="0"/>
              <a:t>Votre nouvel environnement à la FLCE</a:t>
            </a:r>
            <a:endParaRPr sz="8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16958" y="2128676"/>
            <a:ext cx="11887200" cy="2326791"/>
          </a:xfrm>
        </p:spPr>
        <p:txBody>
          <a:bodyPr/>
          <a:lstStyle/>
          <a:p>
            <a:r>
              <a:rPr lang="en-GB" dirty="0" smtClean="0"/>
              <a:t>43000 </a:t>
            </a:r>
            <a:r>
              <a:rPr lang="en-GB" dirty="0" err="1" smtClean="0"/>
              <a:t>étudiants</a:t>
            </a:r>
            <a:r>
              <a:rPr lang="en-GB" dirty="0" smtClean="0"/>
              <a:t> (</a:t>
            </a:r>
            <a:r>
              <a:rPr lang="en-GB" dirty="0" err="1" smtClean="0"/>
              <a:t>dont</a:t>
            </a:r>
            <a:r>
              <a:rPr lang="en-GB" dirty="0" smtClean="0"/>
              <a:t> 5000 </a:t>
            </a:r>
            <a:r>
              <a:rPr lang="en-GB" dirty="0" err="1" smtClean="0"/>
              <a:t>internationaux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7800 </a:t>
            </a:r>
            <a:r>
              <a:rPr lang="en-GB" dirty="0" err="1" smtClean="0"/>
              <a:t>personnels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Nantes </a:t>
            </a:r>
            <a:r>
              <a:rPr lang="en-GB" dirty="0" err="1" smtClean="0"/>
              <a:t>Université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364" y="2934607"/>
            <a:ext cx="8388350" cy="61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4399472" y="4804913"/>
            <a:ext cx="1526875" cy="24154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 bwMode="gray">
          <a:xfrm>
            <a:off x="2191109" y="4537495"/>
            <a:ext cx="2268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0070C0"/>
                </a:solidFill>
                <a:ea typeface="Beatrice Semibold" pitchFamily="50" charset="0"/>
              </a:rPr>
              <a:t>Vous</a:t>
            </a:r>
            <a:r>
              <a:rPr lang="en-GB" sz="2400" b="1" dirty="0" smtClean="0">
                <a:solidFill>
                  <a:srgbClr val="0070C0"/>
                </a:solidFill>
                <a:ea typeface="Beatrice Semibold" pitchFamily="50" charset="0"/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  <a:ea typeface="Beatrice Semibold" pitchFamily="50" charset="0"/>
              </a:rPr>
              <a:t>êtes</a:t>
            </a:r>
            <a:r>
              <a:rPr lang="en-GB" sz="2400" b="1" dirty="0" smtClean="0">
                <a:solidFill>
                  <a:srgbClr val="0070C0"/>
                </a:solidFill>
                <a:ea typeface="Beatrice Semibold" pitchFamily="50" charset="0"/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  <a:ea typeface="Beatrice Semibold" pitchFamily="50" charset="0"/>
              </a:rPr>
              <a:t>ici</a:t>
            </a:r>
            <a:r>
              <a:rPr lang="en-GB" sz="2400" b="1" dirty="0" smtClean="0">
                <a:solidFill>
                  <a:srgbClr val="0070C0"/>
                </a:solidFill>
                <a:ea typeface="Beatrice Semibold" pitchFamily="50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ea typeface="Beatrice Semibold" pitchFamily="50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D2DD266-C4C6-8BE3-FDE4-11EE0763D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8315" y="449362"/>
            <a:ext cx="2880321" cy="9694962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FLCE (8)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BU (6)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Bât. Tertre (4)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Scolarité (3)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Bât. Censive (Lettres Langues) (12)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Fac de droit (7)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RU 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Cafétarias (11 et 3)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Hall des Sports</a:t>
            </a:r>
          </a:p>
          <a:p>
            <a:pPr marL="0" indent="0">
              <a:buNone/>
            </a:pPr>
            <a:r>
              <a:rPr lang="fr-FR" b="1" dirty="0"/>
              <a:t>(15)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Tramway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Parking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70B24A-C0CD-E6CF-08AD-855FE965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F9AA5-BE22-4C36-8B95-5AA10E261444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57CFBF5-4D07-649C-B5D9-AF527A17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77" y="321113"/>
            <a:ext cx="12392174" cy="853687"/>
          </a:xfrm>
        </p:spPr>
        <p:txBody>
          <a:bodyPr/>
          <a:lstStyle/>
          <a:p>
            <a:r>
              <a:rPr lang="fr-FR" dirty="0"/>
              <a:t>Le Campus du </a:t>
            </a:r>
            <a:r>
              <a:rPr lang="fr-FR" dirty="0" smtClean="0"/>
              <a:t>Pôle </a:t>
            </a:r>
            <a:r>
              <a:rPr lang="fr-FR" dirty="0"/>
              <a:t>Humanités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C5439F7B-0DDB-EF3B-5D9E-042B0EE376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531" y="5561930"/>
            <a:ext cx="3064593" cy="1512168"/>
          </a:xfrm>
        </p:spPr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BA98B00-8A84-6D84-2FBC-82452F7DAA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135" y="1375603"/>
            <a:ext cx="9867539" cy="77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36437" y="1855155"/>
            <a:ext cx="11624128" cy="7336971"/>
          </a:xfrm>
        </p:spPr>
        <p:txBody>
          <a:bodyPr/>
          <a:lstStyle/>
          <a:p>
            <a:pPr>
              <a:buNone/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Deux campus : Nantes et La Roche-sur-Yon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3200 étudiants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200 enseignants-chercheurs et enseignants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25 personnels administratifs et techniques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Une équipe de recherche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10 langues enseignées</a:t>
            </a:r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13 diplômes préparés : </a:t>
            </a:r>
          </a:p>
          <a:p>
            <a:pPr lvl="1">
              <a:defRPr/>
            </a:pPr>
            <a:r>
              <a:rPr lang="en-GB" dirty="0" smtClean="0">
                <a:ea typeface="Beatrice Semibold" pitchFamily="50" charset="0"/>
              </a:rPr>
              <a:t>Licences LEA, </a:t>
            </a:r>
            <a:r>
              <a:rPr lang="en-GB" dirty="0" err="1" smtClean="0">
                <a:ea typeface="Beatrice Semibold" pitchFamily="50" charset="0"/>
              </a:rPr>
              <a:t>Droit</a:t>
            </a:r>
            <a:r>
              <a:rPr lang="en-GB" dirty="0" smtClean="0">
                <a:ea typeface="Beatrice Semibold" pitchFamily="50" charset="0"/>
              </a:rPr>
              <a:t>-LEA, LLCER et </a:t>
            </a:r>
            <a:r>
              <a:rPr lang="en-GB" dirty="0" err="1" smtClean="0">
                <a:ea typeface="Beatrice Semibold" pitchFamily="50" charset="0"/>
              </a:rPr>
              <a:t>Lettres</a:t>
            </a:r>
            <a:r>
              <a:rPr lang="en-GB" dirty="0" smtClean="0">
                <a:ea typeface="Beatrice Semibold" pitchFamily="50" charset="0"/>
              </a:rPr>
              <a:t>, </a:t>
            </a:r>
            <a:r>
              <a:rPr lang="en-GB" dirty="0" err="1" smtClean="0">
                <a:ea typeface="Beatrice Semibold" pitchFamily="50" charset="0"/>
              </a:rPr>
              <a:t>Langues</a:t>
            </a:r>
            <a:endParaRPr lang="en-GB" dirty="0" smtClean="0">
              <a:ea typeface="Beatrice Semibold" pitchFamily="50" charset="0"/>
            </a:endParaRPr>
          </a:p>
          <a:p>
            <a:pPr lvl="1">
              <a:defRPr/>
            </a:pPr>
            <a:r>
              <a:rPr lang="en-GB" dirty="0" smtClean="0">
                <a:ea typeface="Beatrice Semibold" pitchFamily="50" charset="0"/>
              </a:rPr>
              <a:t>Licences pro OGEHR et LTI </a:t>
            </a:r>
          </a:p>
          <a:p>
            <a:pPr lvl="1">
              <a:defRPr/>
            </a:pPr>
            <a:r>
              <a:rPr lang="en-GB" dirty="0" smtClean="0">
                <a:ea typeface="Beatrice Semibold" pitchFamily="50" charset="0"/>
              </a:rPr>
              <a:t> Masters LEA, LLCER et CCS </a:t>
            </a:r>
          </a:p>
          <a:p>
            <a:pPr lvl="1">
              <a:defRPr/>
            </a:pPr>
            <a:r>
              <a:rPr lang="en-GB" dirty="0" err="1" smtClean="0">
                <a:ea typeface="Beatrice Semibold" pitchFamily="50" charset="0"/>
              </a:rPr>
              <a:t>Doctorat</a:t>
            </a:r>
            <a:r>
              <a:rPr lang="en-GB" dirty="0" smtClean="0">
                <a:ea typeface="Beatrice Semibold" pitchFamily="50" charset="0"/>
              </a:rPr>
              <a:t> </a:t>
            </a:r>
          </a:p>
          <a:p>
            <a:pPr lvl="1">
              <a:defRPr/>
            </a:pPr>
            <a:r>
              <a:rPr lang="en-GB" dirty="0" smtClean="0">
                <a:ea typeface="Beatrice Semibold" pitchFamily="50" charset="0"/>
              </a:rPr>
              <a:t>DU </a:t>
            </a:r>
            <a:r>
              <a:rPr lang="en-GB" dirty="0" err="1" smtClean="0">
                <a:ea typeface="Beatrice Semibold" pitchFamily="50" charset="0"/>
              </a:rPr>
              <a:t>arabe</a:t>
            </a:r>
            <a:r>
              <a:rPr lang="en-GB" dirty="0" smtClean="0">
                <a:ea typeface="Beatrice Semibold" pitchFamily="50" charset="0"/>
              </a:rPr>
              <a:t>, </a:t>
            </a:r>
            <a:r>
              <a:rPr lang="en-GB" dirty="0" err="1" smtClean="0">
                <a:ea typeface="Beatrice Semibold" pitchFamily="50" charset="0"/>
              </a:rPr>
              <a:t>coréen</a:t>
            </a:r>
            <a:r>
              <a:rPr lang="en-GB" dirty="0" smtClean="0">
                <a:ea typeface="Beatrice Semibold" pitchFamily="50" charset="0"/>
              </a:rPr>
              <a:t>, </a:t>
            </a:r>
            <a:r>
              <a:rPr lang="en-GB" dirty="0" err="1" smtClean="0">
                <a:ea typeface="Beatrice Semibold" pitchFamily="50" charset="0"/>
              </a:rPr>
              <a:t>japonais</a:t>
            </a:r>
            <a:endParaRPr lang="en-GB" dirty="0" smtClean="0">
              <a:ea typeface="Beatrice Semibold" pitchFamily="50" charset="0"/>
            </a:endParaRPr>
          </a:p>
          <a:p>
            <a:pPr>
              <a:defRPr/>
            </a:pPr>
            <a:endParaRPr lang="en-GB" dirty="0" smtClean="0">
              <a:ea typeface="Beatrice Semibold" pitchFamily="50" charset="0"/>
            </a:endParaRPr>
          </a:p>
          <a:p>
            <a:pPr>
              <a:defRPr/>
            </a:pPr>
            <a:endParaRPr lang="en-GB" dirty="0" smtClean="0">
              <a:ea typeface="Beatrice Semibold" pitchFamily="50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9AA5-BE22-4C36-8B95-5AA10E26144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Faculté</a:t>
            </a:r>
            <a:r>
              <a:rPr lang="en-GB" dirty="0" smtClean="0"/>
              <a:t> des </a:t>
            </a:r>
            <a:r>
              <a:rPr lang="en-GB" dirty="0" err="1" smtClean="0"/>
              <a:t>langues</a:t>
            </a:r>
            <a:r>
              <a:rPr lang="en-GB" dirty="0" smtClean="0"/>
              <a:t> et cultures </a:t>
            </a:r>
            <a:r>
              <a:rPr lang="en-GB" dirty="0" err="1" smtClean="0"/>
              <a:t>étrangères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 bwMode="gray">
          <a:xfrm>
            <a:off x="9579428" y="3374571"/>
            <a:ext cx="400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 smtClean="0">
              <a:ea typeface="Beatrice Semibold" pitchFamily="50" charset="0"/>
            </a:endParaRPr>
          </a:p>
          <a:p>
            <a:endParaRPr lang="en-GB" sz="2400" dirty="0" smtClean="0">
              <a:ea typeface="Beatrice Semibold" pitchFamily="50" charset="0"/>
            </a:endParaRPr>
          </a:p>
          <a:p>
            <a:endParaRPr lang="en-GB" sz="2400" dirty="0" smtClean="0">
              <a:ea typeface="Beatrice Semibold" pitchFamily="50" charset="0"/>
            </a:endParaRPr>
          </a:p>
          <a:p>
            <a:endParaRPr lang="en-GB" sz="2400" dirty="0" smtClean="0">
              <a:ea typeface="Beatrice Semibold" pitchFamily="50" charset="0"/>
            </a:endParaRPr>
          </a:p>
          <a:p>
            <a:endParaRPr lang="en-GB" sz="2400" dirty="0" smtClean="0">
              <a:ea typeface="Beatrice Semibold" pitchFamily="50" charset="0"/>
            </a:endParaRPr>
          </a:p>
          <a:p>
            <a:endParaRPr lang="en-GB" sz="2400" dirty="0" smtClean="0">
              <a:ea typeface="Beatrice Semibold" pitchFamily="50" charset="0"/>
            </a:endParaRPr>
          </a:p>
        </p:txBody>
      </p:sp>
      <p:pic>
        <p:nvPicPr>
          <p:cNvPr id="6" name="Image 9"/>
          <p:cNvPicPr>
            <a:picLocks noChangeAspect="1"/>
          </p:cNvPicPr>
          <p:nvPr/>
        </p:nvPicPr>
        <p:blipFill>
          <a:blip r:embed="rId2" cstate="print"/>
          <a:stretch/>
        </p:blipFill>
        <p:spPr bwMode="auto">
          <a:xfrm>
            <a:off x="11092296" y="1876167"/>
            <a:ext cx="2042690" cy="2042690"/>
          </a:xfrm>
          <a:prstGeom prst="rect">
            <a:avLst/>
          </a:prstGeom>
        </p:spPr>
      </p:pic>
      <p:pic>
        <p:nvPicPr>
          <p:cNvPr id="7" name="Image 10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1078834" y="4583794"/>
            <a:ext cx="2078263" cy="2078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937002" y="881411"/>
            <a:ext cx="8255124" cy="9694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 b="1" dirty="0"/>
              <a:t>Le hall d’accueil </a:t>
            </a:r>
          </a:p>
          <a:p>
            <a:pPr marL="0" indent="0">
              <a:buNone/>
              <a:defRPr/>
            </a:pPr>
            <a:r>
              <a:rPr lang="fr-FR" dirty="0"/>
              <a:t>(les appariteurs et le </a:t>
            </a:r>
            <a:r>
              <a:rPr lang="fr-FR" b="1" dirty="0"/>
              <a:t>tableau d’information</a:t>
            </a:r>
            <a:r>
              <a:rPr lang="fr-FR" dirty="0"/>
              <a:t>)</a:t>
            </a:r>
          </a:p>
          <a:p>
            <a:pPr marL="0" indent="0">
              <a:buNone/>
              <a:defRPr/>
            </a:pPr>
            <a:r>
              <a:rPr lang="fr-FR" dirty="0"/>
              <a:t>La </a:t>
            </a:r>
            <a:r>
              <a:rPr lang="fr-FR" b="1" dirty="0"/>
              <a:t>salle de documentation</a:t>
            </a:r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r>
              <a:rPr lang="fr-FR" b="1" dirty="0"/>
              <a:t>Les différents départements </a:t>
            </a:r>
            <a:r>
              <a:rPr lang="fr-FR" dirty="0"/>
              <a:t>de langue : </a:t>
            </a:r>
          </a:p>
          <a:p>
            <a:pPr marL="0" indent="0">
              <a:buNone/>
              <a:defRPr/>
            </a:pPr>
            <a:r>
              <a:rPr lang="fr-FR" dirty="0" smtClean="0"/>
              <a:t>anglais </a:t>
            </a:r>
            <a:endParaRPr lang="fr-FR"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r>
              <a:rPr lang="fr-FR" dirty="0" smtClean="0"/>
              <a:t>espagnol et LEA</a:t>
            </a:r>
            <a:endParaRPr lang="fr-FR"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r>
              <a:rPr lang="fr-FR" dirty="0"/>
              <a:t>italien, allemand, </a:t>
            </a:r>
          </a:p>
          <a:p>
            <a:pPr marL="0" indent="0">
              <a:buNone/>
              <a:defRPr/>
            </a:pPr>
            <a:r>
              <a:rPr lang="fr-FR" dirty="0"/>
              <a:t>portugais, russe, arabe.</a:t>
            </a:r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r>
              <a:rPr lang="fr-FR" b="1" dirty="0"/>
              <a:t>Les secrétariats LLCE (bureau 629</a:t>
            </a:r>
            <a:r>
              <a:rPr lang="fr-FR" b="1" dirty="0" smtClean="0"/>
              <a:t>)</a:t>
            </a:r>
            <a:endParaRPr lang="fr-FR" b="1" dirty="0"/>
          </a:p>
          <a:p>
            <a:pPr marL="0" indent="0">
              <a:buNone/>
              <a:defRPr/>
            </a:pPr>
            <a:r>
              <a:rPr lang="fr-FR" dirty="0"/>
              <a:t>Licence anglais: Mme Gandon</a:t>
            </a:r>
          </a:p>
          <a:p>
            <a:pPr marL="0" indent="0">
              <a:buNone/>
              <a:defRPr/>
            </a:pPr>
            <a:r>
              <a:rPr lang="fr-FR" dirty="0"/>
              <a:t>Licence (autres langues): Mme Garnier</a:t>
            </a:r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r>
              <a:rPr lang="fr-FR" b="1" dirty="0"/>
              <a:t>Les 2 amphis </a:t>
            </a:r>
            <a:r>
              <a:rPr lang="fr-FR" dirty="0"/>
              <a:t>(405 et 414) au </a:t>
            </a:r>
            <a:r>
              <a:rPr lang="fr-FR" dirty="0" err="1"/>
              <a:t>rez</a:t>
            </a:r>
            <a:r>
              <a:rPr lang="fr-FR" dirty="0"/>
              <a:t> de chaussée</a:t>
            </a:r>
          </a:p>
          <a:p>
            <a:pPr marL="0" indent="0">
              <a:buNone/>
              <a:defRPr/>
            </a:pPr>
            <a:r>
              <a:rPr lang="fr-FR" b="1" dirty="0"/>
              <a:t>Les salles de cours </a:t>
            </a:r>
          </a:p>
          <a:p>
            <a:pPr marL="0" indent="0">
              <a:buNone/>
              <a:defRPr/>
            </a:pPr>
            <a:r>
              <a:rPr lang="fr-FR" dirty="0"/>
              <a:t>400 au rdc</a:t>
            </a:r>
          </a:p>
          <a:p>
            <a:pPr marL="0" indent="0">
              <a:buNone/>
              <a:defRPr/>
            </a:pPr>
            <a:r>
              <a:rPr lang="fr-FR" dirty="0"/>
              <a:t>500 au 1</a:t>
            </a:r>
            <a:r>
              <a:rPr lang="fr-FR" baseline="30000" dirty="0"/>
              <a:t>er</a:t>
            </a:r>
            <a:r>
              <a:rPr lang="fr-FR" dirty="0"/>
              <a:t> étage</a:t>
            </a:r>
          </a:p>
          <a:p>
            <a:pPr marL="0" indent="0">
              <a:buNone/>
              <a:defRPr/>
            </a:pPr>
            <a:r>
              <a:rPr lang="fr-FR" dirty="0"/>
              <a:t>600 au 2ème étage</a:t>
            </a:r>
          </a:p>
          <a:p>
            <a:pPr marL="0" indent="0">
              <a:buNone/>
              <a:defRPr/>
            </a:pPr>
            <a:r>
              <a:rPr lang="fr-FR" dirty="0"/>
              <a:t>700 – </a:t>
            </a:r>
            <a:r>
              <a:rPr lang="fr-FR" b="1" dirty="0"/>
              <a:t>bureaux enseignants</a:t>
            </a:r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endParaRPr lang="fr-FR" dirty="0"/>
          </a:p>
          <a:p>
            <a:pPr marL="0" indent="0">
              <a:buNone/>
              <a:defRPr/>
            </a:pPr>
            <a:endParaRPr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35F9AA5-BE22-4C36-8B95-5AA10E261444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auto">
          <a:xfrm>
            <a:off x="832282" y="0"/>
            <a:ext cx="9783964" cy="872459"/>
          </a:xfrm>
        </p:spPr>
        <p:txBody>
          <a:bodyPr/>
          <a:lstStyle/>
          <a:p>
            <a:pPr>
              <a:defRPr/>
            </a:pPr>
            <a:r>
              <a:rPr lang="fr-FR" sz="4800" dirty="0"/>
              <a:t>La FLCE – se repérer dans le bâtiment </a:t>
            </a:r>
            <a:endParaRPr sz="48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B266D3-477E-C4EA-F4BF-59127D5C3A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2592" y="1963526"/>
            <a:ext cx="5784111" cy="388382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05625F-F817-7E13-0762-E7446CEE36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3641" y="2801563"/>
            <a:ext cx="513622" cy="6039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E350C6A-90D4-CAE0-B1C3-D1022D9F84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4489" y="3524661"/>
            <a:ext cx="426818" cy="6142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76A755D-59F3-0E7C-9DF8-FD7B7EADD15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2862" y="4304756"/>
            <a:ext cx="522275" cy="8091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1BDC135-935F-1B11-70D4-416E0AF199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2096" y="5872375"/>
            <a:ext cx="439041" cy="6317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3EE8B87-52F2-BD67-F857-986A5C05DA2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53519" y="6926187"/>
            <a:ext cx="500145" cy="635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Nantes Université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52FF"/>
      </a:accent1>
      <a:accent2>
        <a:srgbClr val="929393"/>
      </a:accent2>
      <a:accent3>
        <a:srgbClr val="F20066"/>
      </a:accent3>
      <a:accent4>
        <a:srgbClr val="9C1EF1"/>
      </a:accent4>
      <a:accent5>
        <a:srgbClr val="00C6FF"/>
      </a:accent5>
      <a:accent6>
        <a:srgbClr val="03C15E"/>
      </a:accent6>
      <a:hlink>
        <a:srgbClr val="3452FF"/>
      </a:hlink>
      <a:folHlink>
        <a:srgbClr val="F20066"/>
      </a:folHlink>
    </a:clrScheme>
    <a:fontScheme name="Template Université Nante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gray">
        <a:noFill/>
      </a:spPr>
      <a:bodyPr wrap="square" rtlCol="0">
        <a:spAutoFit/>
      </a:bodyPr>
      <a:lstStyle>
        <a:defPPr>
          <a:defRPr sz="2400" dirty="0" smtClean="0">
            <a:solidFill>
              <a:schemeClr val="bg1"/>
            </a:solidFill>
            <a:latin typeface="Beatrice Semibold" pitchFamily="50" charset="0"/>
            <a:ea typeface="Beatrice Semibold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5959</TotalTime>
  <Words>1185</Words>
  <Application>Microsoft Office PowerPoint</Application>
  <PresentationFormat>Personnalisé</PresentationFormat>
  <Paragraphs>323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Beatrice Semibold</vt:lpstr>
      <vt:lpstr>Calibri</vt:lpstr>
      <vt:lpstr>Courier New</vt:lpstr>
      <vt:lpstr>Franklin Gothic Medium Cond</vt:lpstr>
      <vt:lpstr>Lucida Grande</vt:lpstr>
      <vt:lpstr>Source Sans Pro</vt:lpstr>
      <vt:lpstr>Trebuchet MS</vt:lpstr>
      <vt:lpstr>Wingdings</vt:lpstr>
      <vt:lpstr>Thème Office</vt:lpstr>
      <vt:lpstr>Présentation PowerPoint</vt:lpstr>
      <vt:lpstr>Présentation PowerPoint</vt:lpstr>
      <vt:lpstr>Pourquoi une semaine d’intégration ? </vt:lpstr>
      <vt:lpstr>Organisation de la semaine d’intégration</vt:lpstr>
      <vt:lpstr>Présentation PowerPoint</vt:lpstr>
      <vt:lpstr>Nantes Université</vt:lpstr>
      <vt:lpstr>Le Campus du Pôle Humanités</vt:lpstr>
      <vt:lpstr>La Faculté des langues et cultures étrangères</vt:lpstr>
      <vt:lpstr>La FLCE – se repérer dans le bâtiment </vt:lpstr>
      <vt:lpstr>Communiquer à la FLCE</vt:lpstr>
      <vt:lpstr>L’année à la FLCE</vt:lpstr>
      <vt:lpstr>Présentation PowerPoint</vt:lpstr>
      <vt:lpstr>Parcours de la Licence LLCEr</vt:lpstr>
      <vt:lpstr>1ère année - Licence LLCEr</vt:lpstr>
      <vt:lpstr>Licences Lettres-Anglais et Parcours Europe</vt:lpstr>
      <vt:lpstr>Conseils pour réussir sa licence</vt:lpstr>
      <vt:lpstr>La validation des UE, des semestres et de l’année </vt:lpstr>
      <vt:lpstr>Le Projet Voltaire</vt:lpstr>
      <vt:lpstr>Présentation PowerPoint</vt:lpstr>
      <vt:lpstr>Mobilités à l’étranger</vt:lpstr>
      <vt:lpstr>Présentation PowerPoint</vt:lpstr>
      <vt:lpstr>Débouchés et Master de la FLCE</vt:lpstr>
      <vt:lpstr>Présentation PowerPoint</vt:lpstr>
      <vt:lpstr>Écoute et signalement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CreativeCorpOmega</dc:creator>
  <cp:lastModifiedBy>lejeune-f-1</cp:lastModifiedBy>
  <cp:revision>110</cp:revision>
  <cp:lastPrinted>2021-12-06T09:58:29Z</cp:lastPrinted>
  <dcterms:created xsi:type="dcterms:W3CDTF">2019-11-20T14:44:30Z</dcterms:created>
  <dcterms:modified xsi:type="dcterms:W3CDTF">2022-09-05T06:35:16Z</dcterms:modified>
</cp:coreProperties>
</file>